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3"/>
  </p:notesMasterIdLst>
  <p:sldIdLst>
    <p:sldId id="256" r:id="rId2"/>
    <p:sldId id="258" r:id="rId3"/>
    <p:sldId id="279" r:id="rId4"/>
    <p:sldId id="288" r:id="rId5"/>
    <p:sldId id="257" r:id="rId6"/>
    <p:sldId id="259" r:id="rId7"/>
    <p:sldId id="260" r:id="rId8"/>
    <p:sldId id="262" r:id="rId9"/>
    <p:sldId id="263" r:id="rId10"/>
    <p:sldId id="284" r:id="rId11"/>
    <p:sldId id="294" r:id="rId12"/>
    <p:sldId id="265" r:id="rId13"/>
    <p:sldId id="275" r:id="rId14"/>
    <p:sldId id="277" r:id="rId15"/>
    <p:sldId id="278" r:id="rId16"/>
    <p:sldId id="269" r:id="rId17"/>
    <p:sldId id="276" r:id="rId18"/>
    <p:sldId id="272" r:id="rId19"/>
    <p:sldId id="274" r:id="rId20"/>
    <p:sldId id="273" r:id="rId21"/>
    <p:sldId id="289" r:id="rId22"/>
    <p:sldId id="290" r:id="rId23"/>
    <p:sldId id="291" r:id="rId24"/>
    <p:sldId id="282" r:id="rId25"/>
    <p:sldId id="295" r:id="rId26"/>
    <p:sldId id="280" r:id="rId27"/>
    <p:sldId id="281" r:id="rId28"/>
    <p:sldId id="293" r:id="rId29"/>
    <p:sldId id="261" r:id="rId30"/>
    <p:sldId id="296" r:id="rId31"/>
    <p:sldId id="292" r:id="rId3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na\Downloads\praxi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Nina\Downloads\prax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9.0247812773403477E-2"/>
                  <c:y val="0.1583282298046077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/>
              </a:solidFill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Tabelle1!$D$9:$G$9</c:f>
              <c:strCache>
                <c:ptCount val="4"/>
                <c:pt idx="0">
                  <c:v>Raucher</c:v>
                </c:pt>
                <c:pt idx="1">
                  <c:v>Nichtraucher</c:v>
                </c:pt>
                <c:pt idx="2">
                  <c:v>Partyraucher</c:v>
                </c:pt>
                <c:pt idx="3">
                  <c:v>aufgehört</c:v>
                </c:pt>
              </c:strCache>
            </c:strRef>
          </c:cat>
          <c:val>
            <c:numRef>
              <c:f>Tabelle1!$D$10:$G$10</c:f>
              <c:numCache>
                <c:formatCode>General</c:formatCode>
                <c:ptCount val="4"/>
                <c:pt idx="0">
                  <c:v>29</c:v>
                </c:pt>
                <c:pt idx="1">
                  <c:v>68</c:v>
                </c:pt>
                <c:pt idx="2">
                  <c:v>9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de-DE"/>
              <a:t>Befragung</a:t>
            </a:r>
            <a:r>
              <a:rPr lang="de-DE" baseline="0"/>
              <a:t> über die Folgen des Rauchens</a:t>
            </a:r>
            <a:endParaRPr lang="de-DE"/>
          </a:p>
        </c:rich>
      </c:tx>
      <c:layout>
        <c:manualLayout>
          <c:xMode val="edge"/>
          <c:yMode val="edge"/>
          <c:x val="0.32813049548262008"/>
          <c:y val="1.7238903236543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1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27"/>
            <c:invertIfNegative val="0"/>
            <c:bubble3D val="0"/>
            <c:spPr>
              <a:solidFill>
                <a:srgbClr val="FF00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Tabelle1!$P$23:$AT$23</c:f>
              <c:strCache>
                <c:ptCount val="31"/>
                <c:pt idx="0">
                  <c:v>Krebs</c:v>
                </c:pt>
                <c:pt idx="1">
                  <c:v>Lungenkrebs</c:v>
                </c:pt>
                <c:pt idx="2">
                  <c:v>gelbe Zähne</c:v>
                </c:pt>
                <c:pt idx="3">
                  <c:v>Raucherbein</c:v>
                </c:pt>
                <c:pt idx="4">
                  <c:v>Hautalterung</c:v>
                </c:pt>
                <c:pt idx="5">
                  <c:v>Lungenkrankheiten</c:v>
                </c:pt>
                <c:pt idx="6">
                  <c:v>COPD</c:v>
                </c:pt>
                <c:pt idx="7">
                  <c:v>Abhängigkeit</c:v>
                </c:pt>
                <c:pt idx="8">
                  <c:v>schlechte Ausdauer</c:v>
                </c:pt>
                <c:pt idx="9">
                  <c:v>Raucherhusten</c:v>
                </c:pt>
                <c:pt idx="10">
                  <c:v>tödlich</c:v>
                </c:pt>
                <c:pt idx="11">
                  <c:v>stinken</c:v>
                </c:pt>
                <c:pt idx="12">
                  <c:v>gelbe Finger</c:v>
                </c:pt>
                <c:pt idx="13">
                  <c:v>Atembeschwerden</c:v>
                </c:pt>
                <c:pt idx="14">
                  <c:v>Impotenz</c:v>
                </c:pt>
                <c:pt idx="15">
                  <c:v>Ateriosklerose</c:v>
                </c:pt>
                <c:pt idx="16">
                  <c:v>kurze Lebenserwartung</c:v>
                </c:pt>
                <c:pt idx="17">
                  <c:v>Asthma</c:v>
                </c:pt>
                <c:pt idx="18">
                  <c:v>Durchblutungsstörungen</c:v>
                </c:pt>
                <c:pt idx="19">
                  <c:v>Trombose</c:v>
                </c:pt>
                <c:pt idx="20">
                  <c:v>Schlaganfall</c:v>
                </c:pt>
                <c:pt idx="21">
                  <c:v>Bauchspeicheldrüsenkrebs</c:v>
                </c:pt>
                <c:pt idx="22">
                  <c:v>Gewichtsverlust</c:v>
                </c:pt>
                <c:pt idx="23">
                  <c:v>Schüttelfrost</c:v>
                </c:pt>
                <c:pt idx="24">
                  <c:v>Wundheilungsstörungen</c:v>
                </c:pt>
                <c:pt idx="25">
                  <c:v>Haarausfall</c:v>
                </c:pt>
                <c:pt idx="26">
                  <c:v>Nekrose</c:v>
                </c:pt>
                <c:pt idx="27">
                  <c:v>Herzinfarkt</c:v>
                </c:pt>
                <c:pt idx="28">
                  <c:v>innere Nervosität</c:v>
                </c:pt>
                <c:pt idx="29">
                  <c:v>Muskelschwund</c:v>
                </c:pt>
                <c:pt idx="30">
                  <c:v>Sehverlust</c:v>
                </c:pt>
              </c:strCache>
            </c:strRef>
          </c:cat>
          <c:val>
            <c:numRef>
              <c:f>Tabelle1!$P$24:$AT$24</c:f>
              <c:numCache>
                <c:formatCode>General</c:formatCode>
                <c:ptCount val="31"/>
                <c:pt idx="0">
                  <c:v>56</c:v>
                </c:pt>
                <c:pt idx="1">
                  <c:v>47</c:v>
                </c:pt>
                <c:pt idx="2">
                  <c:v>26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19</c:v>
                </c:pt>
                <c:pt idx="8">
                  <c:v>17</c:v>
                </c:pt>
                <c:pt idx="9">
                  <c:v>13</c:v>
                </c:pt>
                <c:pt idx="10">
                  <c:v>12</c:v>
                </c:pt>
                <c:pt idx="11">
                  <c:v>11</c:v>
                </c:pt>
                <c:pt idx="12">
                  <c:v>10</c:v>
                </c:pt>
                <c:pt idx="13">
                  <c:v>10</c:v>
                </c:pt>
                <c:pt idx="14">
                  <c:v>10</c:v>
                </c:pt>
                <c:pt idx="15">
                  <c:v>10</c:v>
                </c:pt>
                <c:pt idx="16">
                  <c:v>6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3</c:v>
                </c:pt>
                <c:pt idx="21">
                  <c:v>3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83366656"/>
        <c:axId val="83368192"/>
      </c:barChart>
      <c:catAx>
        <c:axId val="83366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Arial" panose="020B0604020202020204" pitchFamily="34" charset="0"/>
              </a:defRPr>
            </a:pPr>
            <a:endParaRPr lang="de-DE"/>
          </a:p>
        </c:txPr>
        <c:crossAx val="83368192"/>
        <c:crosses val="autoZero"/>
        <c:auto val="1"/>
        <c:lblAlgn val="ctr"/>
        <c:lblOffset val="100"/>
        <c:noMultiLvlLbl val="0"/>
      </c:catAx>
      <c:valAx>
        <c:axId val="83368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33666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7848872" cy="5565106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15431-2ADA-4BF1-AFE6-2E7BB09DDDE8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21078-92D4-49EA-B4B1-D28407BA48C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2345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1078-92D4-49EA-B4B1-D28407BA48C6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21078-92D4-49EA-B4B1-D28407BA48C6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269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A908F4C-5776-4A6D-BE63-6365F0574D7D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5E2E9DB-CB5F-42D7-8379-092E51D988E2}" type="datetimeFigureOut">
              <a:rPr lang="de-DE" smtClean="0"/>
              <a:pPr/>
              <a:t>13.04.2016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Folgen und Risiken des Rauchens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Von Theresa Distler, Johanna Eichler, Claudius </a:t>
            </a:r>
            <a:r>
              <a:rPr lang="de-DE" dirty="0" err="1" smtClean="0"/>
              <a:t>Golbeck</a:t>
            </a:r>
            <a:r>
              <a:rPr lang="de-DE" dirty="0" smtClean="0"/>
              <a:t>, Sina </a:t>
            </a:r>
            <a:r>
              <a:rPr lang="de-DE" dirty="0" err="1" smtClean="0"/>
              <a:t>Kleimeyer</a:t>
            </a:r>
            <a:r>
              <a:rPr lang="de-DE" dirty="0" smtClean="0"/>
              <a:t> und Nina Tepe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4264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Körperliche Folgen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Bauchspeicheldrüsenkrebs</a:t>
            </a:r>
          </a:p>
          <a:p>
            <a:r>
              <a:rPr lang="de-DE" dirty="0" smtClean="0"/>
              <a:t>Gebärmutter- und Brustkrebs</a:t>
            </a:r>
          </a:p>
          <a:p>
            <a:r>
              <a:rPr lang="de-DE" dirty="0" smtClean="0"/>
              <a:t>Vorzeitige Hautalterung</a:t>
            </a:r>
          </a:p>
          <a:p>
            <a:r>
              <a:rPr lang="de-DE" dirty="0" smtClean="0"/>
              <a:t>Herz-Kreislauf-Versagen</a:t>
            </a:r>
          </a:p>
          <a:p>
            <a:r>
              <a:rPr lang="de-DE" dirty="0" smtClean="0"/>
              <a:t>Hormonelle Störungen</a:t>
            </a:r>
          </a:p>
          <a:p>
            <a:r>
              <a:rPr lang="de-DE" dirty="0" smtClean="0"/>
              <a:t>Erhöhte Infektionsanfälligkeit</a:t>
            </a:r>
          </a:p>
          <a:p>
            <a:r>
              <a:rPr lang="de-DE" dirty="0" smtClean="0"/>
              <a:t>Zerstörung von Lungengewebe</a:t>
            </a:r>
          </a:p>
          <a:p>
            <a:r>
              <a:rPr lang="de-DE" dirty="0" smtClean="0"/>
              <a:t>Lungenkrebs</a:t>
            </a:r>
          </a:p>
          <a:p>
            <a:r>
              <a:rPr lang="de-DE" dirty="0" smtClean="0"/>
              <a:t>Mundhöhlen-, Kehlkopf- und Speiseröhrenkrebs</a:t>
            </a:r>
          </a:p>
          <a:p>
            <a:r>
              <a:rPr lang="de-DE" dirty="0" smtClean="0"/>
              <a:t>Nieren- und Blasenkrebs</a:t>
            </a:r>
          </a:p>
          <a:p>
            <a:r>
              <a:rPr lang="de-DE" dirty="0" smtClean="0"/>
              <a:t>Erhöhte </a:t>
            </a:r>
            <a:r>
              <a:rPr lang="de-DE" dirty="0" err="1" smtClean="0"/>
              <a:t>Osteoporosegefahr</a:t>
            </a:r>
            <a:endParaRPr lang="de-DE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Körperliche Folgen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Sehverlust</a:t>
            </a:r>
          </a:p>
          <a:p>
            <a:r>
              <a:rPr lang="de-DE" dirty="0"/>
              <a:t>Verzögerung der Wundheilung</a:t>
            </a:r>
          </a:p>
          <a:p>
            <a:r>
              <a:rPr lang="de-DE" dirty="0"/>
              <a:t>Zahnschäden</a:t>
            </a:r>
          </a:p>
          <a:p>
            <a:r>
              <a:rPr lang="de-DE" dirty="0"/>
              <a:t>COPD</a:t>
            </a:r>
          </a:p>
          <a:p>
            <a:r>
              <a:rPr lang="de-DE" dirty="0"/>
              <a:t>Raucherbein</a:t>
            </a:r>
          </a:p>
          <a:p>
            <a:r>
              <a:rPr lang="de-DE" dirty="0"/>
              <a:t>Weniger Kondition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205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Körperliche Folgen</a:t>
            </a:r>
            <a:br>
              <a:rPr lang="de-DE" dirty="0" smtClean="0"/>
            </a:br>
            <a:r>
              <a:rPr lang="de-DE" dirty="0" smtClean="0"/>
              <a:t>Lungenkrebs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80-90% der Lungenkrebserkrankungen sind direkte Folgen des Rauchens</a:t>
            </a:r>
          </a:p>
          <a:p>
            <a:r>
              <a:rPr lang="de-DE" dirty="0" smtClean="0"/>
              <a:t>Durch Rauchen ist das Risiko um das 20 fache erhöht</a:t>
            </a:r>
          </a:p>
          <a:p>
            <a:r>
              <a:rPr lang="de-DE" dirty="0" smtClean="0"/>
              <a:t>Ursache für Lungenkrebs durch Rauchen:</a:t>
            </a:r>
          </a:p>
          <a:p>
            <a:pPr marL="0" indent="0">
              <a:buNone/>
            </a:pPr>
            <a:r>
              <a:rPr lang="de-DE" dirty="0"/>
              <a:t> →</a:t>
            </a:r>
            <a:r>
              <a:rPr lang="de-DE" dirty="0" smtClean="0"/>
              <a:t> krebserregende Stoffe im Kondensat und die aus der Gasphase des Tabakrauchs setzen sich in den Atemwegen fest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700694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Arteriosklerose</a:t>
            </a:r>
            <a:br>
              <a:rPr lang="de-DE" dirty="0" smtClean="0"/>
            </a:br>
            <a:r>
              <a:rPr lang="de-DE" dirty="0" smtClean="0"/>
              <a:t>Definition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sz="2800" dirty="0" smtClean="0"/>
              <a:t>Verengung/Verstopfung der Arterien durch Ablagerung von:</a:t>
            </a:r>
          </a:p>
          <a:p>
            <a:pPr marL="0" indent="0">
              <a:buNone/>
            </a:pPr>
            <a:r>
              <a:rPr lang="de-DE" sz="2800" dirty="0" smtClean="0"/>
              <a:t>   - Blutfette</a:t>
            </a:r>
          </a:p>
          <a:p>
            <a:pPr marL="0" indent="0">
              <a:buNone/>
            </a:pPr>
            <a:r>
              <a:rPr lang="de-DE" sz="2800" dirty="0"/>
              <a:t> </a:t>
            </a:r>
            <a:r>
              <a:rPr lang="de-DE" sz="2800" dirty="0" smtClean="0"/>
              <a:t>  - Blutgerinnsel</a:t>
            </a:r>
          </a:p>
          <a:p>
            <a:pPr marL="0" indent="0">
              <a:buNone/>
            </a:pPr>
            <a:r>
              <a:rPr lang="de-DE" sz="2800" dirty="0"/>
              <a:t> </a:t>
            </a:r>
            <a:r>
              <a:rPr lang="de-DE" sz="2800" dirty="0" smtClean="0"/>
              <a:t>  - Bindegewebe</a:t>
            </a:r>
          </a:p>
          <a:p>
            <a:pPr marL="0" indent="0">
              <a:buNone/>
            </a:pPr>
            <a:r>
              <a:rPr lang="de-DE" sz="2800" dirty="0"/>
              <a:t> </a:t>
            </a:r>
            <a:r>
              <a:rPr lang="de-DE" sz="2800" dirty="0" smtClean="0"/>
              <a:t>  - Kalk</a:t>
            </a:r>
          </a:p>
          <a:p>
            <a:r>
              <a:rPr lang="de-DE" sz="2800" dirty="0" smtClean="0"/>
              <a:t>AK ist schleichender Prozess </a:t>
            </a:r>
            <a:r>
              <a:rPr lang="de-DE" sz="2800" dirty="0"/>
              <a:t>→</a:t>
            </a:r>
            <a:r>
              <a:rPr lang="de-DE" sz="2800" dirty="0" smtClean="0"/>
              <a:t> Patient merkt es kaum/nicht</a:t>
            </a:r>
          </a:p>
          <a:p>
            <a:r>
              <a:rPr lang="de-DE" sz="2800" dirty="0" smtClean="0"/>
              <a:t>Wörtlich übersetzt: „</a:t>
            </a:r>
            <a:r>
              <a:rPr lang="de-DE" sz="2800" dirty="0" err="1" smtClean="0"/>
              <a:t>Bindegewebige</a:t>
            </a:r>
            <a:r>
              <a:rPr lang="de-DE" sz="2800" dirty="0" smtClean="0"/>
              <a:t> </a:t>
            </a:r>
            <a:r>
              <a:rPr lang="de-DE" sz="2800" dirty="0"/>
              <a:t>Verhärtung der </a:t>
            </a:r>
            <a:r>
              <a:rPr lang="de-DE" sz="2800" dirty="0" smtClean="0"/>
              <a:t>Schlagadern“           </a:t>
            </a:r>
          </a:p>
          <a:p>
            <a:pPr marL="0" indent="0">
              <a:buNone/>
            </a:pPr>
            <a:r>
              <a:rPr lang="de-DE" sz="2800" dirty="0"/>
              <a:t> </a:t>
            </a:r>
            <a:r>
              <a:rPr lang="de-DE" sz="2800" dirty="0" smtClean="0"/>
              <a:t>                                            </a:t>
            </a:r>
          </a:p>
          <a:p>
            <a:pPr marL="0" indent="0">
              <a:buNone/>
            </a:pPr>
            <a:endParaRPr lang="de-DE" sz="2800" dirty="0" smtClean="0"/>
          </a:p>
          <a:p>
            <a:pPr marL="0" indent="0">
              <a:buNone/>
            </a:pP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8342796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Arteriosklerose</a:t>
            </a:r>
            <a:br>
              <a:rPr lang="de-DE" dirty="0" smtClean="0"/>
            </a:br>
            <a:r>
              <a:rPr lang="de-DE" dirty="0" smtClean="0"/>
              <a:t>Ablauf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49175" cy="4997152"/>
          </a:xfrm>
        </p:spPr>
        <p:txBody>
          <a:bodyPr>
            <a:normAutofit fontScale="92500"/>
          </a:bodyPr>
          <a:lstStyle/>
          <a:p>
            <a:r>
              <a:rPr lang="de-DE" sz="2800" dirty="0" smtClean="0"/>
              <a:t>An Endothelschicht einer Schlagader entstehen</a:t>
            </a:r>
          </a:p>
          <a:p>
            <a:pPr marL="0" indent="0">
              <a:buNone/>
            </a:pPr>
            <a:r>
              <a:rPr lang="de-DE" sz="2800" dirty="0"/>
              <a:t> </a:t>
            </a:r>
            <a:r>
              <a:rPr lang="de-DE" sz="2800" dirty="0" smtClean="0"/>
              <a:t>   Läsionen</a:t>
            </a:r>
          </a:p>
          <a:p>
            <a:pPr marL="0" indent="0">
              <a:buNone/>
            </a:pPr>
            <a:r>
              <a:rPr lang="de-DE" sz="2800" dirty="0"/>
              <a:t> </a:t>
            </a:r>
            <a:r>
              <a:rPr lang="de-DE" sz="2800" dirty="0" smtClean="0"/>
              <a:t>  →schädigend wirken Hypertonie, Nikotin,</a:t>
            </a:r>
          </a:p>
          <a:p>
            <a:pPr marL="0" indent="0">
              <a:buNone/>
            </a:pPr>
            <a:r>
              <a:rPr lang="de-DE" sz="2800" dirty="0" smtClean="0"/>
              <a:t>       hohe Blutzuckerwerte</a:t>
            </a:r>
          </a:p>
          <a:p>
            <a:r>
              <a:rPr lang="de-DE" sz="2800" dirty="0" smtClean="0"/>
              <a:t>Abwehrzellen wandern bis zur Muskelschicht    →Cholesterin und andere Fette lagern sich ab </a:t>
            </a:r>
          </a:p>
          <a:p>
            <a:r>
              <a:rPr lang="de-DE" sz="2800" dirty="0" smtClean="0"/>
              <a:t>Abwehrzellen rufen Schwellung des Endothels hervor</a:t>
            </a:r>
          </a:p>
          <a:p>
            <a:r>
              <a:rPr lang="de-DE" sz="2800" dirty="0" smtClean="0"/>
              <a:t>In Cholesterineinlagerung wächst Narbengewebe</a:t>
            </a:r>
          </a:p>
          <a:p>
            <a:pPr marL="0" indent="0">
              <a:buNone/>
            </a:pPr>
            <a:r>
              <a:rPr lang="de-DE" sz="2800" dirty="0" smtClean="0"/>
              <a:t>     hinein</a:t>
            </a:r>
          </a:p>
          <a:p>
            <a:r>
              <a:rPr lang="de-DE" sz="2800" dirty="0" smtClean="0"/>
              <a:t>Entstandene Verdickung      arteriosklerotisches Polster</a:t>
            </a:r>
          </a:p>
          <a:p>
            <a:pPr marL="0" indent="0">
              <a:buNone/>
            </a:pPr>
            <a:endParaRPr lang="de-DE" sz="2800" dirty="0"/>
          </a:p>
        </p:txBody>
      </p:sp>
      <p:sp>
        <p:nvSpPr>
          <p:cNvPr id="8" name="Pfeil nach rechts 7"/>
          <p:cNvSpPr/>
          <p:nvPr/>
        </p:nvSpPr>
        <p:spPr>
          <a:xfrm>
            <a:off x="4143372" y="6000768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73100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Arteriosklerose</a:t>
            </a:r>
            <a:br>
              <a:rPr lang="de-DE" dirty="0" smtClean="0"/>
            </a:br>
            <a:r>
              <a:rPr lang="de-DE" dirty="0" smtClean="0"/>
              <a:t>Ablauf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An neu gewachsenes Narbengewebe lagert sich Calcium an</a:t>
            </a:r>
          </a:p>
          <a:p>
            <a:pPr marL="0" indent="0">
              <a:buNone/>
            </a:pPr>
            <a:r>
              <a:rPr lang="de-DE" dirty="0" smtClean="0"/>
              <a:t>    →Blutbahn wird noch weiter eingedrückt</a:t>
            </a:r>
          </a:p>
          <a:p>
            <a:r>
              <a:rPr lang="de-DE" dirty="0" smtClean="0"/>
              <a:t>Calcium verhärtet Gefäßwand</a:t>
            </a:r>
            <a:endParaRPr lang="de-DE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861048"/>
            <a:ext cx="5111750" cy="25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85286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Herzinfarkt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  <a:p>
            <a:r>
              <a:rPr lang="de-DE" dirty="0" smtClean="0"/>
              <a:t>Herzmuskelnekrose infolge unzureichender Sauerstoffversorgung durch die Herzkranzarterien</a:t>
            </a:r>
          </a:p>
          <a:p>
            <a:r>
              <a:rPr lang="de-DE" dirty="0" smtClean="0"/>
              <a:t>Pathogenese: arteriosklerotische Gefäßveränderung →thrombotisches Geschehen verursacht Verschluss oder Verengung der Herzkranzgefäße,</a:t>
            </a:r>
          </a:p>
          <a:p>
            <a:r>
              <a:rPr lang="de-DE" dirty="0" smtClean="0"/>
              <a:t>Herzmuskelgewebe kann nicht mehr mit Sauerstoff versorgt werden</a:t>
            </a:r>
          </a:p>
        </p:txBody>
      </p:sp>
    </p:spTree>
    <p:extLst>
      <p:ext uri="{BB962C8B-B14F-4D97-AF65-F5344CB8AC3E}">
        <p14:creationId xmlns:p14="http://schemas.microsoft.com/office/powerpoint/2010/main" val="1730017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Herzinfarkt</a:t>
            </a:r>
            <a:br>
              <a:rPr lang="de-DE" dirty="0" smtClean="0"/>
            </a:br>
            <a:r>
              <a:rPr lang="de-DE" dirty="0" smtClean="0"/>
              <a:t>Infarktarten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0034" y="1714488"/>
            <a:ext cx="7620000" cy="4800600"/>
          </a:xfrm>
        </p:spPr>
        <p:txBody>
          <a:bodyPr/>
          <a:lstStyle/>
          <a:p>
            <a:r>
              <a:rPr lang="de-DE" dirty="0" smtClean="0"/>
              <a:t>Vorderwandinfarkt: RIVA ist betroffen</a:t>
            </a:r>
          </a:p>
          <a:p>
            <a:r>
              <a:rPr lang="de-DE" dirty="0" err="1" smtClean="0"/>
              <a:t>Hinterwandinfarkt</a:t>
            </a:r>
            <a:r>
              <a:rPr lang="de-DE" dirty="0" smtClean="0"/>
              <a:t>: RCA oder RCX sind betroffen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/>
          </a:p>
        </p:txBody>
      </p:sp>
      <p:pic>
        <p:nvPicPr>
          <p:cNvPr id="7" name="Grafik 6" descr="20160413_00305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1862572" y="3068861"/>
            <a:ext cx="4191030" cy="31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6971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Herzinfarkt</a:t>
            </a:r>
            <a:br>
              <a:rPr lang="de-DE" dirty="0" smtClean="0"/>
            </a:br>
            <a:r>
              <a:rPr lang="de-DE" dirty="0" smtClean="0"/>
              <a:t>Symptome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Plötzlich einsetzende Brustschmerzen</a:t>
            </a:r>
          </a:p>
          <a:p>
            <a:r>
              <a:rPr lang="de-DE" dirty="0" smtClean="0"/>
              <a:t>Starkes Engegefühl </a:t>
            </a:r>
          </a:p>
          <a:p>
            <a:r>
              <a:rPr lang="de-DE" dirty="0" smtClean="0"/>
              <a:t>Druck im Brustkorb</a:t>
            </a:r>
          </a:p>
          <a:p>
            <a:r>
              <a:rPr lang="de-DE" dirty="0" smtClean="0"/>
              <a:t>Schweißausbrüche</a:t>
            </a:r>
          </a:p>
          <a:p>
            <a:r>
              <a:rPr lang="de-DE" dirty="0" smtClean="0"/>
              <a:t>Todesangst</a:t>
            </a:r>
          </a:p>
          <a:p>
            <a:r>
              <a:rPr lang="de-DE" dirty="0" smtClean="0"/>
              <a:t>Luftnot</a:t>
            </a:r>
          </a:p>
          <a:p>
            <a:r>
              <a:rPr lang="de-DE" dirty="0" smtClean="0"/>
              <a:t>Schwächeanfälle/Bewusstlosigkeit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451535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Herzinfarkt</a:t>
            </a:r>
            <a:br>
              <a:rPr lang="de-DE" dirty="0" smtClean="0"/>
            </a:br>
            <a:r>
              <a:rPr lang="de-DE" dirty="0" smtClean="0"/>
              <a:t>Risikofaktoren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Beeinflussbare: Rauchen, Stress, keine körperliche Aktivität, </a:t>
            </a:r>
            <a:r>
              <a:rPr lang="de-DE" dirty="0" err="1" smtClean="0"/>
              <a:t>Adipositas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Nicht beinflussbare: Geschlecht, Bildungsniveau, erbliche Komponente, Diabetes mellitus, Stoffwechselstörung, Hypertonie, Depressionen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38257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Daten und Fakten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Rauchen ist häufigste vermeidbare Todesursache in den Industrieländern</a:t>
            </a:r>
          </a:p>
          <a:p>
            <a:r>
              <a:rPr lang="de-DE" dirty="0" smtClean="0"/>
              <a:t>110.000- 140.000 Menschen sterben pro Jahr an den Folgen des Tabakkonsums in Deutschland</a:t>
            </a:r>
          </a:p>
          <a:p>
            <a:r>
              <a:rPr lang="de-DE" dirty="0" smtClean="0"/>
              <a:t>30 % der Erwachsene </a:t>
            </a:r>
          </a:p>
          <a:p>
            <a:r>
              <a:rPr lang="de-DE" dirty="0" smtClean="0"/>
              <a:t>8 % der Jugendlichen (2015)</a:t>
            </a:r>
          </a:p>
          <a:p>
            <a:r>
              <a:rPr lang="de-DE" dirty="0" smtClean="0"/>
              <a:t>Mehr Männer als Frauen</a:t>
            </a:r>
          </a:p>
          <a:p>
            <a:r>
              <a:rPr lang="de-DE" dirty="0" smtClean="0"/>
              <a:t>Durchschnittliches Alter  von 8-12 Jahren beim ersten mal rauchen</a:t>
            </a:r>
          </a:p>
          <a:p>
            <a:r>
              <a:rPr lang="de-DE" dirty="0" smtClean="0"/>
              <a:t>Durchschnittlich ab 16 Jahren täglich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16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Herzinfarkt</a:t>
            </a:r>
            <a:br>
              <a:rPr lang="de-DE" dirty="0" smtClean="0"/>
            </a:br>
            <a:r>
              <a:rPr lang="de-DE" dirty="0" smtClean="0"/>
              <a:t>Prävention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Primär: Krankheitsbild verhindern </a:t>
            </a:r>
          </a:p>
          <a:p>
            <a:endParaRPr lang="de-DE" dirty="0" smtClean="0"/>
          </a:p>
          <a:p>
            <a:r>
              <a:rPr lang="de-DE" dirty="0" smtClean="0"/>
              <a:t>Sekundär: frühzeitige Erkennung von Erkrankungen </a:t>
            </a:r>
          </a:p>
          <a:p>
            <a:pPr marL="0" indent="0">
              <a:buNone/>
            </a:pPr>
            <a:r>
              <a:rPr lang="de-DE" dirty="0"/>
              <a:t>	</a:t>
            </a:r>
            <a:endParaRPr lang="de-DE" dirty="0" smtClean="0"/>
          </a:p>
          <a:p>
            <a:r>
              <a:rPr lang="de-DE" dirty="0" smtClean="0"/>
              <a:t>Tertiär: </a:t>
            </a:r>
            <a:r>
              <a:rPr lang="de-DE" dirty="0"/>
              <a:t>V</a:t>
            </a:r>
            <a:r>
              <a:rPr lang="de-DE" dirty="0" smtClean="0"/>
              <a:t>ermeidung einer Krankheitsverschlechterung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46122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Bauchspeicheldrüsenkrebs 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Anatomie und Funktion</a:t>
            </a:r>
            <a:br>
              <a:rPr lang="de-DE" dirty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15-20cm </a:t>
            </a:r>
            <a:r>
              <a:rPr lang="de-DE" dirty="0"/>
              <a:t>lang</a:t>
            </a:r>
          </a:p>
          <a:p>
            <a:r>
              <a:rPr lang="de-DE" dirty="0"/>
              <a:t>Liegt hinter dem Magen in der Bauchhöhle, unmittelbar unter dem </a:t>
            </a:r>
            <a:r>
              <a:rPr lang="de-DE" dirty="0" smtClean="0"/>
              <a:t>Zwerchfell</a:t>
            </a:r>
          </a:p>
          <a:p>
            <a:r>
              <a:rPr lang="de-DE" dirty="0" smtClean="0"/>
              <a:t>Lässt sich in 3 Abschnitte einteilen</a:t>
            </a:r>
          </a:p>
          <a:p>
            <a:r>
              <a:rPr lang="de-DE" dirty="0" smtClean="0"/>
              <a:t>Wird </a:t>
            </a:r>
            <a:r>
              <a:rPr lang="de-DE" dirty="0"/>
              <a:t>teilweise von Zwölffingerdarm und Milz umschlossen</a:t>
            </a:r>
          </a:p>
          <a:p>
            <a:r>
              <a:rPr lang="de-DE" dirty="0"/>
              <a:t>Verdauungsdrüse, bildet Hormone und Verdauungssäfte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770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Bauchspeicheldrüsenkrebs</a:t>
            </a:r>
            <a:br>
              <a:rPr lang="de-DE" dirty="0" smtClean="0"/>
            </a:br>
            <a:r>
              <a:rPr lang="de-DE" dirty="0" smtClean="0"/>
              <a:t>Risikofaktoren und Symptome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Tabakkonsum </a:t>
            </a:r>
          </a:p>
          <a:p>
            <a:r>
              <a:rPr lang="de-DE" dirty="0" smtClean="0"/>
              <a:t>„</a:t>
            </a:r>
            <a:r>
              <a:rPr lang="de-DE" dirty="0"/>
              <a:t>leichte“ Raucher </a:t>
            </a:r>
            <a:r>
              <a:rPr lang="de-DE" dirty="0" smtClean="0"/>
              <a:t>3 </a:t>
            </a:r>
            <a:r>
              <a:rPr lang="de-DE" dirty="0"/>
              <a:t>mal höheres Risiko zu erkranken </a:t>
            </a:r>
            <a:endParaRPr lang="de-DE" dirty="0" smtClean="0"/>
          </a:p>
          <a:p>
            <a:r>
              <a:rPr lang="de-DE" dirty="0" smtClean="0"/>
              <a:t>„Kettenraucher“ </a:t>
            </a:r>
            <a:r>
              <a:rPr lang="de-DE" dirty="0"/>
              <a:t>Gefahr 5 mal größer </a:t>
            </a:r>
          </a:p>
          <a:p>
            <a:r>
              <a:rPr lang="de-DE" dirty="0"/>
              <a:t>Übergewicht</a:t>
            </a:r>
          </a:p>
          <a:p>
            <a:r>
              <a:rPr lang="de-DE" dirty="0"/>
              <a:t>Chronische Krankheiten der Bauchspeicheldrüse</a:t>
            </a:r>
          </a:p>
          <a:p>
            <a:endParaRPr lang="de-DE" dirty="0"/>
          </a:p>
          <a:p>
            <a:r>
              <a:rPr lang="de-DE" dirty="0" smtClean="0"/>
              <a:t>Geschmacksstörungen</a:t>
            </a:r>
          </a:p>
          <a:p>
            <a:r>
              <a:rPr lang="de-DE" dirty="0" smtClean="0"/>
              <a:t>Zunehmende </a:t>
            </a:r>
            <a:r>
              <a:rPr lang="de-DE" dirty="0"/>
              <a:t>Gelbsucht</a:t>
            </a:r>
          </a:p>
          <a:p>
            <a:r>
              <a:rPr lang="de-DE" dirty="0"/>
              <a:t>In den Rücken ausstrahlende Bauchschmerzen</a:t>
            </a:r>
          </a:p>
          <a:p>
            <a:r>
              <a:rPr lang="de-DE" dirty="0" smtClean="0"/>
              <a:t>Verdauungsstörungen</a:t>
            </a:r>
            <a:endParaRPr lang="de-DE" dirty="0"/>
          </a:p>
          <a:p>
            <a:r>
              <a:rPr lang="de-DE" dirty="0"/>
              <a:t>Plötzlicher Gewichtsverlust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113791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Bauchspeicheldrüsenkrebs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dirty="0" smtClean="0"/>
          </a:p>
          <a:p>
            <a:r>
              <a:rPr lang="de-DE" dirty="0"/>
              <a:t>Endokrine Pankreastumore: hormonproduzierender Teil ist befallen</a:t>
            </a:r>
          </a:p>
          <a:p>
            <a:r>
              <a:rPr lang="de-DE" dirty="0"/>
              <a:t>Exokrine Pankreastumor: Teil, wo die Verdauungssäfte produziert werden ist </a:t>
            </a:r>
            <a:r>
              <a:rPr lang="de-DE" dirty="0" smtClean="0"/>
              <a:t>befallen</a:t>
            </a:r>
          </a:p>
          <a:p>
            <a:r>
              <a:rPr lang="de-DE" dirty="0" smtClean="0"/>
              <a:t>Fortgeschrittenen Stadium Störung der Insulinproduktion</a:t>
            </a:r>
            <a:endParaRPr lang="de-DE" dirty="0"/>
          </a:p>
          <a:p>
            <a:r>
              <a:rPr lang="de-DE" dirty="0" smtClean="0"/>
              <a:t>Pankreastumore </a:t>
            </a:r>
            <a:r>
              <a:rPr lang="de-DE" dirty="0"/>
              <a:t>wachsen aggressiv, bilden früh Metastasen</a:t>
            </a:r>
          </a:p>
          <a:p>
            <a:r>
              <a:rPr lang="de-DE" dirty="0"/>
              <a:t>Wird häufig erst im unheilbaren Stadium erkannt</a:t>
            </a:r>
          </a:p>
          <a:p>
            <a:r>
              <a:rPr lang="de-DE" dirty="0"/>
              <a:t>Heilung in seltenen Fällen durch Operation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065482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Rauchen in der Schwangerschaft	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13 % der Frauen greifen zu Beginn der Schwangerschaft zur Zigarette</a:t>
            </a:r>
          </a:p>
          <a:p>
            <a:r>
              <a:rPr lang="de-DE" dirty="0" smtClean="0"/>
              <a:t>Rauchen fügt dem Kind größeren Schaden zu als den Erwachsenen</a:t>
            </a:r>
          </a:p>
          <a:p>
            <a:r>
              <a:rPr lang="de-DE" dirty="0" smtClean="0"/>
              <a:t>Wahrscheinlichkeit für Früh-, Fehl- oder Totgeburten steigt</a:t>
            </a:r>
          </a:p>
          <a:p>
            <a:r>
              <a:rPr lang="de-DE" dirty="0" smtClean="0"/>
              <a:t>Folgen für die Neugeborenen:</a:t>
            </a:r>
          </a:p>
          <a:p>
            <a:pPr lvl="1"/>
            <a:r>
              <a:rPr lang="de-DE" dirty="0" smtClean="0"/>
              <a:t>Geringeres Gewicht</a:t>
            </a:r>
          </a:p>
          <a:p>
            <a:pPr lvl="1"/>
            <a:r>
              <a:rPr lang="de-DE" dirty="0" smtClean="0"/>
              <a:t>Kleinere Körpergröße</a:t>
            </a:r>
          </a:p>
          <a:p>
            <a:pPr lvl="1"/>
            <a:r>
              <a:rPr lang="de-DE" dirty="0" smtClean="0"/>
              <a:t>Plötzlicher Kindstod</a:t>
            </a:r>
          </a:p>
          <a:p>
            <a:pPr lvl="1"/>
            <a:r>
              <a:rPr lang="de-DE" dirty="0" smtClean="0"/>
              <a:t>Eingeschränkte Lungenfunktion</a:t>
            </a:r>
          </a:p>
          <a:p>
            <a:pPr>
              <a:buNone/>
            </a:pPr>
            <a:endParaRPr lang="de-DE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077072"/>
            <a:ext cx="2929012" cy="2111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Rauchen in der Schwangerschaft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Folgen für Kinder/Jugendliche</a:t>
            </a:r>
          </a:p>
          <a:p>
            <a:pPr lvl="1"/>
            <a:r>
              <a:rPr lang="de-DE" dirty="0"/>
              <a:t>Adipositas</a:t>
            </a:r>
          </a:p>
          <a:p>
            <a:pPr lvl="1"/>
            <a:r>
              <a:rPr lang="de-DE" dirty="0"/>
              <a:t>Erhöhter Blutdruck</a:t>
            </a:r>
          </a:p>
          <a:p>
            <a:pPr lvl="1"/>
            <a:r>
              <a:rPr lang="de-DE" dirty="0"/>
              <a:t>Entwicklung von Krebs im Kindesalter</a:t>
            </a:r>
          </a:p>
          <a:p>
            <a:pPr lvl="1"/>
            <a:r>
              <a:rPr lang="de-DE" dirty="0"/>
              <a:t>Verhaltensauffälligkeiten</a:t>
            </a:r>
          </a:p>
          <a:p>
            <a:pPr lvl="1"/>
            <a:r>
              <a:rPr lang="de-DE" dirty="0"/>
              <a:t>Werden später schneller abhängig</a:t>
            </a:r>
          </a:p>
          <a:p>
            <a:pPr lvl="1"/>
            <a:endParaRPr lang="de-DE" dirty="0"/>
          </a:p>
          <a:p>
            <a:r>
              <a:rPr lang="de-DE" dirty="0"/>
              <a:t>Auch nach der Geburt stellt rauchen ein Risiko für das Kind dar</a:t>
            </a:r>
          </a:p>
          <a:p>
            <a:pPr lvl="1"/>
            <a:r>
              <a:rPr lang="de-DE" dirty="0"/>
              <a:t>Passiv Rauchen</a:t>
            </a:r>
          </a:p>
          <a:p>
            <a:pPr lvl="1"/>
            <a:r>
              <a:rPr lang="de-DE" dirty="0"/>
              <a:t>Über die Muttermilch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291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Soziale Folgen des Rauchens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Finanzielle Probleme</a:t>
            </a:r>
          </a:p>
          <a:p>
            <a:r>
              <a:rPr lang="de-DE" dirty="0" smtClean="0"/>
              <a:t>Durchsetzung des Nichtraucherschutzgesetzes</a:t>
            </a:r>
          </a:p>
          <a:p>
            <a:r>
              <a:rPr lang="de-DE" dirty="0" smtClean="0"/>
              <a:t>Dasein als Außenseiter</a:t>
            </a:r>
          </a:p>
          <a:p>
            <a:r>
              <a:rPr lang="de-DE" dirty="0" smtClean="0"/>
              <a:t>Verhalten der Gesellschaft</a:t>
            </a:r>
          </a:p>
          <a:p>
            <a:r>
              <a:rPr lang="de-DE" dirty="0" smtClean="0"/>
              <a:t>Tabakindustrie als großer Arbeitgeber</a:t>
            </a:r>
            <a:endParaRPr lang="de-DE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Psychische Folgen des Rauchens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424954"/>
              </p:ext>
            </p:extLst>
          </p:nvPr>
        </p:nvGraphicFramePr>
        <p:xfrm>
          <a:off x="571472" y="1600200"/>
          <a:ext cx="7672936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6468"/>
                <a:gridCol w="3836468"/>
              </a:tblGrid>
              <a:tr h="1521623"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Psychische Erkrankungen, die zum</a:t>
                      </a:r>
                      <a:r>
                        <a:rPr lang="de-DE" sz="2800" baseline="0" dirty="0" smtClean="0"/>
                        <a:t> Rauchen führen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Psychische Erkrankungen, die aus dem Rauchen resultieren</a:t>
                      </a:r>
                      <a:endParaRPr lang="de-DE" sz="2800" dirty="0"/>
                    </a:p>
                  </a:txBody>
                  <a:tcPr/>
                </a:tc>
              </a:tr>
              <a:tr h="1521623">
                <a:tc>
                  <a:txBody>
                    <a:bodyPr/>
                    <a:lstStyle/>
                    <a:p>
                      <a:r>
                        <a:rPr lang="de-DE" sz="2800" baseline="0" dirty="0" smtClean="0"/>
                        <a:t>-Depressionen</a:t>
                      </a:r>
                    </a:p>
                    <a:p>
                      <a:r>
                        <a:rPr lang="de-DE" sz="2800" baseline="0" dirty="0" smtClean="0"/>
                        <a:t>-Angst</a:t>
                      </a:r>
                    </a:p>
                    <a:p>
                      <a:r>
                        <a:rPr lang="de-DE" sz="2800" baseline="0" dirty="0" smtClean="0"/>
                        <a:t>-Schizophrenie</a:t>
                      </a:r>
                    </a:p>
                    <a:p>
                      <a:r>
                        <a:rPr lang="de-DE" sz="2800" baseline="0" dirty="0" smtClean="0"/>
                        <a:t>-Sucht</a:t>
                      </a:r>
                    </a:p>
                    <a:p>
                      <a:r>
                        <a:rPr lang="de-DE" sz="2800" baseline="0" dirty="0" smtClean="0"/>
                        <a:t>-ADHS</a:t>
                      </a:r>
                      <a:endParaRPr lang="de-DE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800" dirty="0" smtClean="0"/>
                        <a:t>-Fokus</a:t>
                      </a:r>
                      <a:r>
                        <a:rPr lang="de-DE" sz="2800" baseline="0" dirty="0" smtClean="0"/>
                        <a:t> auf Abhängigkeit</a:t>
                      </a:r>
                      <a:endParaRPr lang="de-DE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Kampagnen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Rauchfrei</a:t>
            </a:r>
            <a:br>
              <a:rPr lang="de-DE" dirty="0"/>
            </a:br>
            <a:r>
              <a:rPr lang="de-DE" dirty="0"/>
              <a:t>http://</a:t>
            </a:r>
            <a:r>
              <a:rPr lang="de-DE" dirty="0" smtClean="0"/>
              <a:t>www.rauch-frei.info/start.html</a:t>
            </a:r>
          </a:p>
          <a:p>
            <a:endParaRPr lang="de-DE" dirty="0" smtClean="0"/>
          </a:p>
          <a:p>
            <a:r>
              <a:rPr lang="de-DE" dirty="0" smtClean="0"/>
              <a:t>Rauchfrei </a:t>
            </a:r>
            <a:r>
              <a:rPr lang="de-DE" dirty="0"/>
              <a:t>PLUS – Gesundheitseinrichtungen für Beratung und Tabakentwöhnung</a:t>
            </a:r>
            <a:br>
              <a:rPr lang="de-DE" dirty="0"/>
            </a:br>
            <a:r>
              <a:rPr lang="de-DE" dirty="0"/>
              <a:t>http://www.dnrfk.de/home/</a:t>
            </a:r>
            <a:br>
              <a:rPr lang="de-DE" dirty="0"/>
            </a:br>
            <a:endParaRPr lang="de-DE" dirty="0" smtClean="0"/>
          </a:p>
          <a:p>
            <a:r>
              <a:rPr lang="de-DE" dirty="0" smtClean="0"/>
              <a:t>"</a:t>
            </a:r>
            <a:r>
              <a:rPr lang="de-DE" dirty="0"/>
              <a:t>Cool sein ohne Kippen"</a:t>
            </a:r>
            <a:br>
              <a:rPr lang="de-DE" dirty="0"/>
            </a:br>
            <a:r>
              <a:rPr lang="de-DE" dirty="0"/>
              <a:t>http://www.3d-zeitschrift.de/p/u4OnT0BAkeUpU/cool_sein_ohne_kippen.html</a:t>
            </a: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197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Der Mensch- Anatomie und Physiologie (5.Auflage)</a:t>
            </a:r>
          </a:p>
          <a:p>
            <a:r>
              <a:rPr lang="de-DE" dirty="0" smtClean="0"/>
              <a:t>www.doccheck.com</a:t>
            </a:r>
          </a:p>
          <a:p>
            <a:r>
              <a:rPr lang="de-DE" dirty="0" smtClean="0"/>
              <a:t>http://tobaccobody.fi/</a:t>
            </a:r>
          </a:p>
          <a:p>
            <a:r>
              <a:rPr lang="de-DE" dirty="0"/>
              <a:t>https://www.krebsinformationsdienst.de</a:t>
            </a:r>
            <a:r>
              <a:rPr lang="de-DE" dirty="0" smtClean="0"/>
              <a:t>/</a:t>
            </a:r>
          </a:p>
          <a:p>
            <a:r>
              <a:rPr lang="de-DE" dirty="0"/>
              <a:t>http://</a:t>
            </a:r>
            <a:r>
              <a:rPr lang="de-DE" dirty="0" smtClean="0"/>
              <a:t>rauchen.gesund.org/koerpervorgaenge/rauch-wirkungen.htm</a:t>
            </a:r>
          </a:p>
          <a:p>
            <a:r>
              <a:rPr lang="de-DE" dirty="0"/>
              <a:t>http://</a:t>
            </a:r>
            <a:r>
              <a:rPr lang="de-DE" dirty="0" smtClean="0"/>
              <a:t>www.dkfz.de/de/tabakkontrolle/download/Publikationen/RoteReihe/Band_14_Schutz_der_Familie_vor_Tabakrauch.pdf</a:t>
            </a:r>
          </a:p>
          <a:p>
            <a:r>
              <a:rPr lang="de-DE" dirty="0" smtClean="0"/>
              <a:t>http://www.bild.de/ratgeber/gesundheit/peter-lustig/peter-lustig-diagnose-lungenkrebs-10362630.bild.html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215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Statistiken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199" y="1350498"/>
          <a:ext cx="7645791" cy="5123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http://www.tonline.de/lifestyle/gesundheit/rauchen/id_74394680/beispiel-helmut-schmidt-rauchen-und-trotzdem-alt-geworden.html</a:t>
            </a:r>
          </a:p>
          <a:p>
            <a:r>
              <a:rPr lang="de-DE" dirty="0" smtClean="0"/>
              <a:t>http://gesundheit.ccm.net/contents/479-welche-inhaltsstoffe-sind-in-zigaretten-enthalten</a:t>
            </a:r>
          </a:p>
          <a:p>
            <a:r>
              <a:rPr lang="de-DE" dirty="0" smtClean="0"/>
              <a:t>http://www.gesundesleben.at/</a:t>
            </a:r>
          </a:p>
          <a:p>
            <a:r>
              <a:rPr lang="de-DE" dirty="0" smtClean="0"/>
              <a:t>http://www.bas-muenchen.de/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6600" dirty="0" smtClean="0"/>
              <a:t>Danke für Ihre Aufmerksamkeit!</a:t>
            </a:r>
          </a:p>
          <a:p>
            <a:pPr marL="0" indent="0">
              <a:buNone/>
            </a:pPr>
            <a:r>
              <a:rPr lang="de-DE" sz="7200" dirty="0" smtClean="0"/>
              <a:t>           ☺ </a:t>
            </a:r>
            <a:endParaRPr lang="de-DE" sz="7200" dirty="0"/>
          </a:p>
        </p:txBody>
      </p:sp>
    </p:spTree>
    <p:extLst>
      <p:ext uri="{BB962C8B-B14F-4D97-AF65-F5344CB8AC3E}">
        <p14:creationId xmlns:p14="http://schemas.microsoft.com/office/powerpoint/2010/main" val="84243034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de-DE" dirty="0" smtClean="0"/>
              <a:t>Statistiken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4247176"/>
              </p:ext>
            </p:extLst>
          </p:nvPr>
        </p:nvGraphicFramePr>
        <p:xfrm>
          <a:off x="107504" y="908720"/>
          <a:ext cx="7848872" cy="5565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Gliederung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Daten und Fakten zu Thema Rauchen</a:t>
            </a:r>
          </a:p>
          <a:p>
            <a:r>
              <a:rPr lang="de-DE" dirty="0" smtClean="0"/>
              <a:t>Definition des Rauchens</a:t>
            </a:r>
          </a:p>
          <a:p>
            <a:r>
              <a:rPr lang="de-DE" dirty="0" smtClean="0"/>
              <a:t>Einatmen des Rauches</a:t>
            </a:r>
          </a:p>
          <a:p>
            <a:r>
              <a:rPr lang="de-DE" dirty="0" smtClean="0"/>
              <a:t>Was ist Tabak und woraus besteht er </a:t>
            </a:r>
          </a:p>
          <a:p>
            <a:r>
              <a:rPr lang="de-DE" dirty="0" smtClean="0"/>
              <a:t>Folgen und Risiken des Rauchens</a:t>
            </a:r>
          </a:p>
          <a:p>
            <a:r>
              <a:rPr lang="de-DE" dirty="0" smtClean="0"/>
              <a:t>Rauchen in der Schwangerschaft</a:t>
            </a:r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18176684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Definition des Rauchens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u="sng" dirty="0" smtClean="0"/>
              <a:t>Aktivrauchen</a:t>
            </a:r>
          </a:p>
          <a:p>
            <a:r>
              <a:rPr lang="de-DE" dirty="0" smtClean="0"/>
              <a:t>Bewusst und tief einatmen des Rauches</a:t>
            </a:r>
          </a:p>
          <a:p>
            <a:pPr marL="0" indent="0">
              <a:buNone/>
            </a:pPr>
            <a:endParaRPr lang="de-DE" u="sng" dirty="0" smtClean="0"/>
          </a:p>
          <a:p>
            <a:r>
              <a:rPr lang="de-DE" u="sng" dirty="0" smtClean="0"/>
              <a:t>Passivrauchen</a:t>
            </a:r>
          </a:p>
          <a:p>
            <a:r>
              <a:rPr lang="de-DE" dirty="0">
                <a:solidFill>
                  <a:srgbClr val="000000"/>
                </a:solidFill>
              </a:rPr>
              <a:t>Einatmen des Rauchs aus der Raumluft</a:t>
            </a:r>
            <a:endParaRPr lang="de-DE" dirty="0">
              <a:solidFill>
                <a:srgbClr val="000000"/>
              </a:solidFill>
              <a:latin typeface="Mangal"/>
            </a:endParaRPr>
          </a:p>
          <a:p>
            <a:r>
              <a:rPr lang="de-DE" dirty="0">
                <a:solidFill>
                  <a:srgbClr val="000000"/>
                </a:solidFill>
              </a:rPr>
              <a:t>Eher unbewusst und </a:t>
            </a:r>
            <a:r>
              <a:rPr lang="de-DE" dirty="0" smtClean="0">
                <a:solidFill>
                  <a:srgbClr val="000000"/>
                </a:solidFill>
              </a:rPr>
              <a:t>ungewollt</a:t>
            </a:r>
            <a:endParaRPr lang="de-DE" u="sng" dirty="0" smtClean="0"/>
          </a:p>
          <a:p>
            <a:r>
              <a:rPr lang="de-DE" dirty="0" smtClean="0"/>
              <a:t>Risiko ist auch erhöht an den Folgekrankheiten zu erkranken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725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Einatmen des Rauches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Schleimhäute werden gereizt</a:t>
            </a:r>
          </a:p>
          <a:p>
            <a:r>
              <a:rPr lang="de-DE" dirty="0" smtClean="0"/>
              <a:t>Reiz entsteht → Reaktion mit Husten solange der Reiz unbekannt ist</a:t>
            </a:r>
          </a:p>
          <a:p>
            <a:r>
              <a:rPr lang="de-DE" dirty="0" smtClean="0"/>
              <a:t>Abstumpfen der Schleimhäute von Luftröhre, Kehlkopf und Bronchien → Reiz nach ein gewissen zeit nicht mehr spürbar</a:t>
            </a:r>
          </a:p>
          <a:p>
            <a:r>
              <a:rPr lang="de-DE" dirty="0" smtClean="0"/>
              <a:t>Teer legt sich auf Schleimhäute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280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Was ist Tabak und woraus besteht er ?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Pflanzliches Produkt aus der Pflanze </a:t>
            </a:r>
            <a:r>
              <a:rPr lang="de-DE" dirty="0" err="1" smtClean="0"/>
              <a:t>Nicotiana</a:t>
            </a:r>
            <a:r>
              <a:rPr lang="de-DE" dirty="0"/>
              <a:t> </a:t>
            </a:r>
            <a:r>
              <a:rPr lang="de-DE" dirty="0" smtClean="0"/>
              <a:t>(Nachtschattengewächs)</a:t>
            </a:r>
          </a:p>
          <a:p>
            <a:r>
              <a:rPr lang="de-DE" dirty="0"/>
              <a:t>In Zigarette und deren Rauch ca. 6.000 – 12.000 verschiedene chemische teils toxische </a:t>
            </a:r>
            <a:r>
              <a:rPr lang="de-DE" dirty="0" smtClean="0"/>
              <a:t>Substanzen</a:t>
            </a:r>
          </a:p>
          <a:p>
            <a:r>
              <a:rPr lang="de-DE" dirty="0" smtClean="0"/>
              <a:t>Wichtigsten Bestandteile: Nicotin, Alkaloid,                    				        Ammonium, Teer, 				    		        Cellulose, Protein</a:t>
            </a:r>
          </a:p>
          <a:p>
            <a:r>
              <a:rPr lang="de-DE" dirty="0" smtClean="0"/>
              <a:t>In geringen Mengen: </a:t>
            </a:r>
          </a:p>
          <a:p>
            <a:pPr marL="0" indent="0">
              <a:buNone/>
            </a:pPr>
            <a:r>
              <a:rPr lang="de-DE" dirty="0" smtClean="0"/>
              <a:t>Naturharz, Pflanzenwachs, Stärke, Zucker, Gerbsäure, Apfelsäure, Zitronensäure, Oxalsäure, </a:t>
            </a:r>
            <a:r>
              <a:rPr lang="de-DE" dirty="0" err="1" smtClean="0"/>
              <a:t>Calium</a:t>
            </a:r>
            <a:r>
              <a:rPr lang="de-DE" dirty="0" smtClean="0"/>
              <a:t>, Magnesium</a:t>
            </a:r>
          </a:p>
          <a:p>
            <a:pPr marL="0" indent="0"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4478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Folgen und Risiken des Rauchens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r>
              <a:rPr lang="de-DE" dirty="0" smtClean="0"/>
              <a:t>Körperliche Folgen</a:t>
            </a:r>
          </a:p>
          <a:p>
            <a:r>
              <a:rPr lang="de-DE" dirty="0" smtClean="0"/>
              <a:t>Soziale Folgen</a:t>
            </a:r>
          </a:p>
          <a:p>
            <a:r>
              <a:rPr lang="de-DE" dirty="0" smtClean="0"/>
              <a:t>Psychische Folgen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0784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ähe">
  <a:themeElements>
    <a:clrScheme name="Näh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Larissa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äh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820</Words>
  <Application>Microsoft Office PowerPoint</Application>
  <PresentationFormat>Bildschirmpräsentation (4:3)</PresentationFormat>
  <Paragraphs>224</Paragraphs>
  <Slides>31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2" baseType="lpstr">
      <vt:lpstr>Nähe</vt:lpstr>
      <vt:lpstr>Folgen und Risiken des Rauchens</vt:lpstr>
      <vt:lpstr>Daten und Fakten </vt:lpstr>
      <vt:lpstr>Statistiken</vt:lpstr>
      <vt:lpstr>Statistiken</vt:lpstr>
      <vt:lpstr>Gliederung</vt:lpstr>
      <vt:lpstr>Definition des Rauchens</vt:lpstr>
      <vt:lpstr>Einatmen des Rauches</vt:lpstr>
      <vt:lpstr>Was ist Tabak und woraus besteht er ?</vt:lpstr>
      <vt:lpstr>Folgen und Risiken des Rauchens</vt:lpstr>
      <vt:lpstr>Körperliche Folgen</vt:lpstr>
      <vt:lpstr>Körperliche Folgen</vt:lpstr>
      <vt:lpstr>Körperliche Folgen Lungenkrebs</vt:lpstr>
      <vt:lpstr>Arteriosklerose Definition</vt:lpstr>
      <vt:lpstr>Arteriosklerose Ablauf</vt:lpstr>
      <vt:lpstr>Arteriosklerose Ablauf</vt:lpstr>
      <vt:lpstr>Herzinfarkt </vt:lpstr>
      <vt:lpstr>Herzinfarkt Infarktarten</vt:lpstr>
      <vt:lpstr>Herzinfarkt Symptome</vt:lpstr>
      <vt:lpstr>Herzinfarkt Risikofaktoren</vt:lpstr>
      <vt:lpstr>Herzinfarkt Prävention</vt:lpstr>
      <vt:lpstr>   Bauchspeicheldrüsenkrebs  Anatomie und Funktion   </vt:lpstr>
      <vt:lpstr>Bauchspeicheldrüsenkrebs Risikofaktoren und Symptome</vt:lpstr>
      <vt:lpstr>Bauchspeicheldrüsenkrebs</vt:lpstr>
      <vt:lpstr>Rauchen in der Schwangerschaft </vt:lpstr>
      <vt:lpstr>Rauchen in der Schwangerschaft</vt:lpstr>
      <vt:lpstr>Soziale Folgen des Rauchens</vt:lpstr>
      <vt:lpstr>Psychische Folgen des Rauchens</vt:lpstr>
      <vt:lpstr>Kampagnen</vt:lpstr>
      <vt:lpstr>Quellen</vt:lpstr>
      <vt:lpstr>Quellen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Folgen und Risiken des Rauchens</dc:title>
  <dc:creator>User</dc:creator>
  <cp:lastModifiedBy>SROFC055</cp:lastModifiedBy>
  <cp:revision>82</cp:revision>
  <dcterms:created xsi:type="dcterms:W3CDTF">2016-02-17T10:50:16Z</dcterms:created>
  <dcterms:modified xsi:type="dcterms:W3CDTF">2016-04-13T06:05:53Z</dcterms:modified>
</cp:coreProperties>
</file>