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6"/>
  </p:notesMasterIdLst>
  <p:sldIdLst>
    <p:sldId id="312" r:id="rId2"/>
    <p:sldId id="315" r:id="rId3"/>
    <p:sldId id="314" r:id="rId4"/>
    <p:sldId id="313" r:id="rId5"/>
    <p:sldId id="327" r:id="rId6"/>
    <p:sldId id="316" r:id="rId7"/>
    <p:sldId id="319" r:id="rId8"/>
    <p:sldId id="320" r:id="rId9"/>
    <p:sldId id="322" r:id="rId10"/>
    <p:sldId id="317" r:id="rId11"/>
    <p:sldId id="318" r:id="rId12"/>
    <p:sldId id="324" r:id="rId13"/>
    <p:sldId id="323" r:id="rId14"/>
    <p:sldId id="325" r:id="rId15"/>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6" autoAdjust="0"/>
    <p:restoredTop sz="94215" autoAdjust="0"/>
  </p:normalViewPr>
  <p:slideViewPr>
    <p:cSldViewPr>
      <p:cViewPr>
        <p:scale>
          <a:sx n="100" d="100"/>
          <a:sy n="100" d="100"/>
        </p:scale>
        <p:origin x="-162" y="-72"/>
      </p:cViewPr>
      <p:guideLst>
        <p:guide orient="horz" pos="2160"/>
        <p:guide pos="2880"/>
      </p:guideLst>
    </p:cSldViewPr>
  </p:slideViewPr>
  <p:outlineViewPr>
    <p:cViewPr>
      <p:scale>
        <a:sx n="33" d="100"/>
        <a:sy n="33" d="100"/>
      </p:scale>
      <p:origin x="0" y="1143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43095-F368-4AF6-B979-DD3C578E4C1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85E35641-EF87-4F78-A3F6-7561834926E8}">
      <dgm:prSet phldrT="[Text]" custT="1"/>
      <dgm:spPr/>
      <dgm:t>
        <a:bodyPr/>
        <a:lstStyle/>
        <a:p>
          <a:r>
            <a:rPr lang="de-DE" sz="1600" b="1" dirty="0" smtClean="0">
              <a:solidFill>
                <a:schemeClr val="tx1"/>
              </a:solidFill>
            </a:rPr>
            <a:t>BIENENPOPULATION</a:t>
          </a:r>
          <a:endParaRPr lang="de-DE" sz="1600" b="1" dirty="0">
            <a:solidFill>
              <a:schemeClr val="tx1"/>
            </a:solidFill>
          </a:endParaRPr>
        </a:p>
      </dgm:t>
    </dgm:pt>
    <dgm:pt modelId="{362AF4F2-034B-4DD6-A4BC-E34D3D5C7ED7}" type="parTrans" cxnId="{132E28F7-5931-42B9-88B5-3AED1916E7F9}">
      <dgm:prSet/>
      <dgm:spPr/>
      <dgm:t>
        <a:bodyPr/>
        <a:lstStyle/>
        <a:p>
          <a:endParaRPr lang="de-DE"/>
        </a:p>
      </dgm:t>
    </dgm:pt>
    <dgm:pt modelId="{905A9C61-62AD-4910-9FC7-3E3E7B3D8750}" type="sibTrans" cxnId="{132E28F7-5931-42B9-88B5-3AED1916E7F9}">
      <dgm:prSet/>
      <dgm:spPr/>
      <dgm:t>
        <a:bodyPr/>
        <a:lstStyle/>
        <a:p>
          <a:endParaRPr lang="de-DE"/>
        </a:p>
      </dgm:t>
    </dgm:pt>
    <dgm:pt modelId="{344D2049-DF69-408D-9E03-55F887572142}">
      <dgm:prSet phldrT="[Text]" custT="1"/>
      <dgm:spPr/>
      <dgm:t>
        <a:bodyPr/>
        <a:lstStyle/>
        <a:p>
          <a:r>
            <a:rPr lang="de-DE" sz="900" b="1" dirty="0" smtClean="0">
              <a:solidFill>
                <a:schemeClr val="tx1"/>
              </a:solidFill>
            </a:rPr>
            <a:t>Projekt 2</a:t>
          </a:r>
        </a:p>
        <a:p>
          <a:r>
            <a:rPr lang="de-DE" sz="1100" b="1" dirty="0" smtClean="0">
              <a:solidFill>
                <a:schemeClr val="tx1"/>
              </a:solidFill>
            </a:rPr>
            <a:t> STREUOBSTWIESE </a:t>
          </a:r>
          <a:endParaRPr lang="de-DE" sz="1100" b="1" dirty="0">
            <a:solidFill>
              <a:schemeClr val="tx1"/>
            </a:solidFill>
          </a:endParaRPr>
        </a:p>
      </dgm:t>
    </dgm:pt>
    <dgm:pt modelId="{62EDEE67-30F3-4B66-B934-F9A7C2940ECD}" type="parTrans" cxnId="{38418E42-0622-465A-8A4F-2352DA8352A4}">
      <dgm:prSet/>
      <dgm:spPr/>
      <dgm:t>
        <a:bodyPr/>
        <a:lstStyle/>
        <a:p>
          <a:endParaRPr lang="de-DE"/>
        </a:p>
      </dgm:t>
    </dgm:pt>
    <dgm:pt modelId="{D66D84DF-1431-4871-8348-93AD2BED9673}" type="sibTrans" cxnId="{38418E42-0622-465A-8A4F-2352DA8352A4}">
      <dgm:prSet/>
      <dgm:spPr/>
      <dgm:t>
        <a:bodyPr/>
        <a:lstStyle/>
        <a:p>
          <a:endParaRPr lang="de-DE"/>
        </a:p>
      </dgm:t>
    </dgm:pt>
    <dgm:pt modelId="{69429F3E-7309-49E9-93AB-4F03BF20EBC7}">
      <dgm:prSet phldrT="[Text]" custT="1"/>
      <dgm:spPr/>
      <dgm:t>
        <a:bodyPr/>
        <a:lstStyle/>
        <a:p>
          <a:r>
            <a:rPr lang="de-DE" sz="900" b="1" dirty="0" smtClean="0">
              <a:solidFill>
                <a:schemeClr val="tx1"/>
              </a:solidFill>
            </a:rPr>
            <a:t>Projekt 4</a:t>
          </a:r>
        </a:p>
        <a:p>
          <a:r>
            <a:rPr lang="de-DE" sz="1100" b="1" dirty="0" smtClean="0">
              <a:solidFill>
                <a:schemeClr val="tx1"/>
              </a:solidFill>
            </a:rPr>
            <a:t> INSEKTENHOTELS</a:t>
          </a:r>
          <a:endParaRPr lang="de-DE" sz="1100" b="1" dirty="0">
            <a:solidFill>
              <a:schemeClr val="tx1"/>
            </a:solidFill>
          </a:endParaRPr>
        </a:p>
      </dgm:t>
    </dgm:pt>
    <dgm:pt modelId="{0F9C2716-941D-406F-ACC0-0B519803CD2D}" type="parTrans" cxnId="{04F3EB55-B22A-4D21-8970-51A7F5381D76}">
      <dgm:prSet/>
      <dgm:spPr/>
      <dgm:t>
        <a:bodyPr/>
        <a:lstStyle/>
        <a:p>
          <a:endParaRPr lang="de-DE"/>
        </a:p>
      </dgm:t>
    </dgm:pt>
    <dgm:pt modelId="{3BCC80C8-F9E0-4D55-BA88-AC7F334F600B}" type="sibTrans" cxnId="{04F3EB55-B22A-4D21-8970-51A7F5381D76}">
      <dgm:prSet/>
      <dgm:spPr/>
      <dgm:t>
        <a:bodyPr/>
        <a:lstStyle/>
        <a:p>
          <a:endParaRPr lang="de-DE"/>
        </a:p>
      </dgm:t>
    </dgm:pt>
    <dgm:pt modelId="{7C3ACEE4-1637-4DE5-BB25-384D7263FF2E}">
      <dgm:prSet phldrT="[Text]" custT="1"/>
      <dgm:spPr/>
      <dgm:t>
        <a:bodyPr/>
        <a:lstStyle/>
        <a:p>
          <a:r>
            <a:rPr lang="de-DE" sz="900" b="1" dirty="0" smtClean="0">
              <a:solidFill>
                <a:schemeClr val="tx1"/>
              </a:solidFill>
            </a:rPr>
            <a:t>Projekt 3 </a:t>
          </a:r>
        </a:p>
        <a:p>
          <a:r>
            <a:rPr lang="de-DE" sz="1100" b="1" dirty="0" smtClean="0">
              <a:solidFill>
                <a:schemeClr val="tx1"/>
              </a:solidFill>
            </a:rPr>
            <a:t>     Exkursionen</a:t>
          </a:r>
          <a:endParaRPr lang="de-DE" sz="1100" b="1" dirty="0">
            <a:solidFill>
              <a:schemeClr val="tx1"/>
            </a:solidFill>
          </a:endParaRPr>
        </a:p>
      </dgm:t>
    </dgm:pt>
    <dgm:pt modelId="{4AAC1D8A-AC15-46C7-9C1D-C4DBF5A5E96D}" type="parTrans" cxnId="{3FEF9A9A-C5B1-4EAA-A0B6-42768E513E05}">
      <dgm:prSet/>
      <dgm:spPr/>
      <dgm:t>
        <a:bodyPr/>
        <a:lstStyle/>
        <a:p>
          <a:endParaRPr lang="de-DE"/>
        </a:p>
      </dgm:t>
    </dgm:pt>
    <dgm:pt modelId="{71A0D428-62D3-446F-8FD0-D0A9D19D7353}" type="sibTrans" cxnId="{3FEF9A9A-C5B1-4EAA-A0B6-42768E513E05}">
      <dgm:prSet/>
      <dgm:spPr/>
      <dgm:t>
        <a:bodyPr/>
        <a:lstStyle/>
        <a:p>
          <a:endParaRPr lang="de-DE"/>
        </a:p>
      </dgm:t>
    </dgm:pt>
    <dgm:pt modelId="{3A3CEDE9-50B7-4559-A3F2-74F6F131A85B}">
      <dgm:prSet phldrT="[Text]"/>
      <dgm:spPr/>
      <dgm:t>
        <a:bodyPr/>
        <a:lstStyle/>
        <a:p>
          <a:endParaRPr lang="de-DE" dirty="0"/>
        </a:p>
      </dgm:t>
    </dgm:pt>
    <dgm:pt modelId="{BCFD4BB1-242A-4BA7-AF2B-2FF5A362B141}" type="parTrans" cxnId="{AD7C4257-2899-42E9-8FD6-6583952109F9}">
      <dgm:prSet/>
      <dgm:spPr/>
      <dgm:t>
        <a:bodyPr/>
        <a:lstStyle/>
        <a:p>
          <a:endParaRPr lang="de-DE"/>
        </a:p>
      </dgm:t>
    </dgm:pt>
    <dgm:pt modelId="{1D540F6E-0E66-4181-BD76-6FB5EA175E6D}" type="sibTrans" cxnId="{AD7C4257-2899-42E9-8FD6-6583952109F9}">
      <dgm:prSet/>
      <dgm:spPr/>
      <dgm:t>
        <a:bodyPr/>
        <a:lstStyle/>
        <a:p>
          <a:endParaRPr lang="de-DE"/>
        </a:p>
      </dgm:t>
    </dgm:pt>
    <dgm:pt modelId="{57FCBBBD-0AFC-4E0A-BC2D-BDF7D1E4B303}">
      <dgm:prSet custT="1"/>
      <dgm:spPr/>
      <dgm:t>
        <a:bodyPr/>
        <a:lstStyle/>
        <a:p>
          <a:r>
            <a:rPr lang="de-DE" sz="900" b="1" dirty="0" smtClean="0">
              <a:solidFill>
                <a:schemeClr val="tx1"/>
              </a:solidFill>
            </a:rPr>
            <a:t>Projekt 1</a:t>
          </a:r>
          <a:r>
            <a:rPr lang="de-DE" sz="1100" b="1" dirty="0" smtClean="0">
              <a:solidFill>
                <a:schemeClr val="tx1"/>
              </a:solidFill>
            </a:rPr>
            <a:t> </a:t>
          </a:r>
        </a:p>
        <a:p>
          <a:r>
            <a:rPr lang="de-DE" sz="1100" b="1" dirty="0" smtClean="0">
              <a:solidFill>
                <a:schemeClr val="tx1"/>
              </a:solidFill>
            </a:rPr>
            <a:t>BIENENSIEGEL</a:t>
          </a:r>
          <a:endParaRPr lang="de-DE" sz="1100" b="1" dirty="0">
            <a:solidFill>
              <a:schemeClr val="tx1"/>
            </a:solidFill>
          </a:endParaRPr>
        </a:p>
      </dgm:t>
    </dgm:pt>
    <dgm:pt modelId="{E7B8B5EE-21D5-4C0E-B1D9-EACBE12BD13A}" type="parTrans" cxnId="{BC0CD3F5-E889-44EA-937B-D38F2A01ABEC}">
      <dgm:prSet/>
      <dgm:spPr/>
      <dgm:t>
        <a:bodyPr/>
        <a:lstStyle/>
        <a:p>
          <a:endParaRPr lang="de-DE"/>
        </a:p>
      </dgm:t>
    </dgm:pt>
    <dgm:pt modelId="{B9BF10A3-043D-4303-9F94-B334B75CA916}" type="sibTrans" cxnId="{BC0CD3F5-E889-44EA-937B-D38F2A01ABEC}">
      <dgm:prSet/>
      <dgm:spPr/>
      <dgm:t>
        <a:bodyPr/>
        <a:lstStyle/>
        <a:p>
          <a:endParaRPr lang="de-DE"/>
        </a:p>
      </dgm:t>
    </dgm:pt>
    <dgm:pt modelId="{155FDA51-1F21-448D-94CE-C281BDEC41DF}" type="pres">
      <dgm:prSet presAssocID="{6CF43095-F368-4AF6-B979-DD3C578E4C13}" presName="Name0" presStyleCnt="0">
        <dgm:presLayoutVars>
          <dgm:chMax val="1"/>
          <dgm:dir/>
          <dgm:animLvl val="ctr"/>
          <dgm:resizeHandles val="exact"/>
        </dgm:presLayoutVars>
      </dgm:prSet>
      <dgm:spPr/>
      <dgm:t>
        <a:bodyPr/>
        <a:lstStyle/>
        <a:p>
          <a:endParaRPr lang="de-DE"/>
        </a:p>
      </dgm:t>
    </dgm:pt>
    <dgm:pt modelId="{92687AA1-C6B7-4D2A-945B-DC9E370BB4E7}" type="pres">
      <dgm:prSet presAssocID="{85E35641-EF87-4F78-A3F6-7561834926E8}" presName="centerShape" presStyleLbl="node0" presStyleIdx="0" presStyleCnt="1" custScaleX="207139"/>
      <dgm:spPr/>
      <dgm:t>
        <a:bodyPr/>
        <a:lstStyle/>
        <a:p>
          <a:endParaRPr lang="de-DE"/>
        </a:p>
      </dgm:t>
    </dgm:pt>
    <dgm:pt modelId="{4F7BE8F0-2233-4BD9-9021-64839AFE0A9A}" type="pres">
      <dgm:prSet presAssocID="{344D2049-DF69-408D-9E03-55F887572142}" presName="node" presStyleLbl="node1" presStyleIdx="0" presStyleCnt="4" custScaleX="207139">
        <dgm:presLayoutVars>
          <dgm:bulletEnabled val="1"/>
        </dgm:presLayoutVars>
      </dgm:prSet>
      <dgm:spPr/>
      <dgm:t>
        <a:bodyPr/>
        <a:lstStyle/>
        <a:p>
          <a:endParaRPr lang="de-DE"/>
        </a:p>
      </dgm:t>
    </dgm:pt>
    <dgm:pt modelId="{7B0B73AB-DD1C-4BE4-A670-F6856C35BEA2}" type="pres">
      <dgm:prSet presAssocID="{344D2049-DF69-408D-9E03-55F887572142}" presName="dummy" presStyleCnt="0"/>
      <dgm:spPr/>
    </dgm:pt>
    <dgm:pt modelId="{3BD91D69-C522-44F0-9133-40FF30B7B3EB}" type="pres">
      <dgm:prSet presAssocID="{D66D84DF-1431-4871-8348-93AD2BED9673}" presName="sibTrans" presStyleLbl="sibTrans2D1" presStyleIdx="0" presStyleCnt="4"/>
      <dgm:spPr/>
      <dgm:t>
        <a:bodyPr/>
        <a:lstStyle/>
        <a:p>
          <a:endParaRPr lang="de-DE"/>
        </a:p>
      </dgm:t>
    </dgm:pt>
    <dgm:pt modelId="{E3D64A68-FE53-4A0C-901C-B56684D82F5C}" type="pres">
      <dgm:prSet presAssocID="{57FCBBBD-0AFC-4E0A-BC2D-BDF7D1E4B303}" presName="node" presStyleLbl="node1" presStyleIdx="1" presStyleCnt="4" custScaleX="207139" custRadScaleRad="142716" custRadScaleInc="-3006">
        <dgm:presLayoutVars>
          <dgm:bulletEnabled val="1"/>
        </dgm:presLayoutVars>
      </dgm:prSet>
      <dgm:spPr/>
      <dgm:t>
        <a:bodyPr/>
        <a:lstStyle/>
        <a:p>
          <a:endParaRPr lang="de-DE"/>
        </a:p>
      </dgm:t>
    </dgm:pt>
    <dgm:pt modelId="{2883215E-5406-4AB3-B0F9-8092CDB3507A}" type="pres">
      <dgm:prSet presAssocID="{57FCBBBD-0AFC-4E0A-BC2D-BDF7D1E4B303}" presName="dummy" presStyleCnt="0"/>
      <dgm:spPr/>
    </dgm:pt>
    <dgm:pt modelId="{154C048A-4370-4C11-B202-37048DE6F2CD}" type="pres">
      <dgm:prSet presAssocID="{B9BF10A3-043D-4303-9F94-B334B75CA916}" presName="sibTrans" presStyleLbl="sibTrans2D1" presStyleIdx="1" presStyleCnt="4"/>
      <dgm:spPr/>
      <dgm:t>
        <a:bodyPr/>
        <a:lstStyle/>
        <a:p>
          <a:endParaRPr lang="de-DE"/>
        </a:p>
      </dgm:t>
    </dgm:pt>
    <dgm:pt modelId="{EBF4ACC8-BDE2-40FB-B8AD-6F83E4029D07}" type="pres">
      <dgm:prSet presAssocID="{69429F3E-7309-49E9-93AB-4F03BF20EBC7}" presName="node" presStyleLbl="node1" presStyleIdx="2" presStyleCnt="4" custScaleX="207139">
        <dgm:presLayoutVars>
          <dgm:bulletEnabled val="1"/>
        </dgm:presLayoutVars>
      </dgm:prSet>
      <dgm:spPr/>
      <dgm:t>
        <a:bodyPr/>
        <a:lstStyle/>
        <a:p>
          <a:endParaRPr lang="de-DE"/>
        </a:p>
      </dgm:t>
    </dgm:pt>
    <dgm:pt modelId="{69E1F630-39ED-42D0-B5E6-F5F956F460D7}" type="pres">
      <dgm:prSet presAssocID="{69429F3E-7309-49E9-93AB-4F03BF20EBC7}" presName="dummy" presStyleCnt="0"/>
      <dgm:spPr/>
    </dgm:pt>
    <dgm:pt modelId="{05FE9CB3-8E48-479C-AD4B-0BDEDB800F9A}" type="pres">
      <dgm:prSet presAssocID="{3BCC80C8-F9E0-4D55-BA88-AC7F334F600B}" presName="sibTrans" presStyleLbl="sibTrans2D1" presStyleIdx="2" presStyleCnt="4"/>
      <dgm:spPr/>
      <dgm:t>
        <a:bodyPr/>
        <a:lstStyle/>
        <a:p>
          <a:endParaRPr lang="de-DE"/>
        </a:p>
      </dgm:t>
    </dgm:pt>
    <dgm:pt modelId="{8DD1D64A-3957-4E5B-9C11-EA2F79CFAF75}" type="pres">
      <dgm:prSet presAssocID="{7C3ACEE4-1637-4DE5-BB25-384D7263FF2E}" presName="node" presStyleLbl="node1" presStyleIdx="3" presStyleCnt="4" custScaleX="207139" custRadScaleRad="146991" custRadScaleInc="2919">
        <dgm:presLayoutVars>
          <dgm:bulletEnabled val="1"/>
        </dgm:presLayoutVars>
      </dgm:prSet>
      <dgm:spPr/>
      <dgm:t>
        <a:bodyPr/>
        <a:lstStyle/>
        <a:p>
          <a:endParaRPr lang="de-DE"/>
        </a:p>
      </dgm:t>
    </dgm:pt>
    <dgm:pt modelId="{24CF73C5-EE58-4A4A-AA56-27062A7038F4}" type="pres">
      <dgm:prSet presAssocID="{7C3ACEE4-1637-4DE5-BB25-384D7263FF2E}" presName="dummy" presStyleCnt="0"/>
      <dgm:spPr/>
    </dgm:pt>
    <dgm:pt modelId="{3EF00001-0008-49AA-9663-3DAD5FB9DB42}" type="pres">
      <dgm:prSet presAssocID="{71A0D428-62D3-446F-8FD0-D0A9D19D7353}" presName="sibTrans" presStyleLbl="sibTrans2D1" presStyleIdx="3" presStyleCnt="4"/>
      <dgm:spPr/>
      <dgm:t>
        <a:bodyPr/>
        <a:lstStyle/>
        <a:p>
          <a:endParaRPr lang="de-DE"/>
        </a:p>
      </dgm:t>
    </dgm:pt>
  </dgm:ptLst>
  <dgm:cxnLst>
    <dgm:cxn modelId="{BC0CD3F5-E889-44EA-937B-D38F2A01ABEC}" srcId="{85E35641-EF87-4F78-A3F6-7561834926E8}" destId="{57FCBBBD-0AFC-4E0A-BC2D-BDF7D1E4B303}" srcOrd="1" destOrd="0" parTransId="{E7B8B5EE-21D5-4C0E-B1D9-EACBE12BD13A}" sibTransId="{B9BF10A3-043D-4303-9F94-B334B75CA916}"/>
    <dgm:cxn modelId="{252DCE17-C0CF-4E3A-ABC3-56B92AE27C88}" type="presOf" srcId="{6CF43095-F368-4AF6-B979-DD3C578E4C13}" destId="{155FDA51-1F21-448D-94CE-C281BDEC41DF}" srcOrd="0" destOrd="0" presId="urn:microsoft.com/office/officeart/2005/8/layout/radial6"/>
    <dgm:cxn modelId="{1DE85FED-6D84-4908-B0DA-954446206278}" type="presOf" srcId="{7C3ACEE4-1637-4DE5-BB25-384D7263FF2E}" destId="{8DD1D64A-3957-4E5B-9C11-EA2F79CFAF75}" srcOrd="0" destOrd="0" presId="urn:microsoft.com/office/officeart/2005/8/layout/radial6"/>
    <dgm:cxn modelId="{AD7C4257-2899-42E9-8FD6-6583952109F9}" srcId="{6CF43095-F368-4AF6-B979-DD3C578E4C13}" destId="{3A3CEDE9-50B7-4559-A3F2-74F6F131A85B}" srcOrd="1" destOrd="0" parTransId="{BCFD4BB1-242A-4BA7-AF2B-2FF5A362B141}" sibTransId="{1D540F6E-0E66-4181-BD76-6FB5EA175E6D}"/>
    <dgm:cxn modelId="{B59991EC-A5B3-4C41-83EA-FFD917C779AB}" type="presOf" srcId="{D66D84DF-1431-4871-8348-93AD2BED9673}" destId="{3BD91D69-C522-44F0-9133-40FF30B7B3EB}" srcOrd="0" destOrd="0" presId="urn:microsoft.com/office/officeart/2005/8/layout/radial6"/>
    <dgm:cxn modelId="{FE9C700E-E329-4421-AD76-A8671E637E98}" type="presOf" srcId="{69429F3E-7309-49E9-93AB-4F03BF20EBC7}" destId="{EBF4ACC8-BDE2-40FB-B8AD-6F83E4029D07}" srcOrd="0" destOrd="0" presId="urn:microsoft.com/office/officeart/2005/8/layout/radial6"/>
    <dgm:cxn modelId="{278F6E40-1F0B-4E7C-843F-05A9179046AD}" type="presOf" srcId="{3BCC80C8-F9E0-4D55-BA88-AC7F334F600B}" destId="{05FE9CB3-8E48-479C-AD4B-0BDEDB800F9A}" srcOrd="0" destOrd="0" presId="urn:microsoft.com/office/officeart/2005/8/layout/radial6"/>
    <dgm:cxn modelId="{C91BAA8E-12E6-4E7E-9A5C-AF6687059DB1}" type="presOf" srcId="{85E35641-EF87-4F78-A3F6-7561834926E8}" destId="{92687AA1-C6B7-4D2A-945B-DC9E370BB4E7}" srcOrd="0" destOrd="0" presId="urn:microsoft.com/office/officeart/2005/8/layout/radial6"/>
    <dgm:cxn modelId="{7FD1584F-3379-4B52-85C6-B9BC68ED46D1}" type="presOf" srcId="{57FCBBBD-0AFC-4E0A-BC2D-BDF7D1E4B303}" destId="{E3D64A68-FE53-4A0C-901C-B56684D82F5C}" srcOrd="0" destOrd="0" presId="urn:microsoft.com/office/officeart/2005/8/layout/radial6"/>
    <dgm:cxn modelId="{38418E42-0622-465A-8A4F-2352DA8352A4}" srcId="{85E35641-EF87-4F78-A3F6-7561834926E8}" destId="{344D2049-DF69-408D-9E03-55F887572142}" srcOrd="0" destOrd="0" parTransId="{62EDEE67-30F3-4B66-B934-F9A7C2940ECD}" sibTransId="{D66D84DF-1431-4871-8348-93AD2BED9673}"/>
    <dgm:cxn modelId="{5B7CE61E-ED6E-4D07-AD64-8BDB5C74864B}" type="presOf" srcId="{71A0D428-62D3-446F-8FD0-D0A9D19D7353}" destId="{3EF00001-0008-49AA-9663-3DAD5FB9DB42}" srcOrd="0" destOrd="0" presId="urn:microsoft.com/office/officeart/2005/8/layout/radial6"/>
    <dgm:cxn modelId="{132E28F7-5931-42B9-88B5-3AED1916E7F9}" srcId="{6CF43095-F368-4AF6-B979-DD3C578E4C13}" destId="{85E35641-EF87-4F78-A3F6-7561834926E8}" srcOrd="0" destOrd="0" parTransId="{362AF4F2-034B-4DD6-A4BC-E34D3D5C7ED7}" sibTransId="{905A9C61-62AD-4910-9FC7-3E3E7B3D8750}"/>
    <dgm:cxn modelId="{F03F5FD4-7F0C-450F-BD8F-AFB3FBF0D1D0}" type="presOf" srcId="{B9BF10A3-043D-4303-9F94-B334B75CA916}" destId="{154C048A-4370-4C11-B202-37048DE6F2CD}" srcOrd="0" destOrd="0" presId="urn:microsoft.com/office/officeart/2005/8/layout/radial6"/>
    <dgm:cxn modelId="{29CC752A-912A-4938-92AF-3F27A9CDDBD6}" type="presOf" srcId="{344D2049-DF69-408D-9E03-55F887572142}" destId="{4F7BE8F0-2233-4BD9-9021-64839AFE0A9A}" srcOrd="0" destOrd="0" presId="urn:microsoft.com/office/officeart/2005/8/layout/radial6"/>
    <dgm:cxn modelId="{04F3EB55-B22A-4D21-8970-51A7F5381D76}" srcId="{85E35641-EF87-4F78-A3F6-7561834926E8}" destId="{69429F3E-7309-49E9-93AB-4F03BF20EBC7}" srcOrd="2" destOrd="0" parTransId="{0F9C2716-941D-406F-ACC0-0B519803CD2D}" sibTransId="{3BCC80C8-F9E0-4D55-BA88-AC7F334F600B}"/>
    <dgm:cxn modelId="{3FEF9A9A-C5B1-4EAA-A0B6-42768E513E05}" srcId="{85E35641-EF87-4F78-A3F6-7561834926E8}" destId="{7C3ACEE4-1637-4DE5-BB25-384D7263FF2E}" srcOrd="3" destOrd="0" parTransId="{4AAC1D8A-AC15-46C7-9C1D-C4DBF5A5E96D}" sibTransId="{71A0D428-62D3-446F-8FD0-D0A9D19D7353}"/>
    <dgm:cxn modelId="{ED244DB0-745B-48D8-8B4B-C481FE5CDCE1}" type="presParOf" srcId="{155FDA51-1F21-448D-94CE-C281BDEC41DF}" destId="{92687AA1-C6B7-4D2A-945B-DC9E370BB4E7}" srcOrd="0" destOrd="0" presId="urn:microsoft.com/office/officeart/2005/8/layout/radial6"/>
    <dgm:cxn modelId="{39EA207E-7EB4-4C7A-A7B7-41B47BC56B68}" type="presParOf" srcId="{155FDA51-1F21-448D-94CE-C281BDEC41DF}" destId="{4F7BE8F0-2233-4BD9-9021-64839AFE0A9A}" srcOrd="1" destOrd="0" presId="urn:microsoft.com/office/officeart/2005/8/layout/radial6"/>
    <dgm:cxn modelId="{709105AF-F43B-4766-8210-603FF1E5D070}" type="presParOf" srcId="{155FDA51-1F21-448D-94CE-C281BDEC41DF}" destId="{7B0B73AB-DD1C-4BE4-A670-F6856C35BEA2}" srcOrd="2" destOrd="0" presId="urn:microsoft.com/office/officeart/2005/8/layout/radial6"/>
    <dgm:cxn modelId="{5F344D62-941B-428D-A371-F9B8ACD65F0C}" type="presParOf" srcId="{155FDA51-1F21-448D-94CE-C281BDEC41DF}" destId="{3BD91D69-C522-44F0-9133-40FF30B7B3EB}" srcOrd="3" destOrd="0" presId="urn:microsoft.com/office/officeart/2005/8/layout/radial6"/>
    <dgm:cxn modelId="{84CEE425-B391-4DB2-9728-3D0A220D67DE}" type="presParOf" srcId="{155FDA51-1F21-448D-94CE-C281BDEC41DF}" destId="{E3D64A68-FE53-4A0C-901C-B56684D82F5C}" srcOrd="4" destOrd="0" presId="urn:microsoft.com/office/officeart/2005/8/layout/radial6"/>
    <dgm:cxn modelId="{85A5B375-3849-4954-A767-A1EDB96E69AE}" type="presParOf" srcId="{155FDA51-1F21-448D-94CE-C281BDEC41DF}" destId="{2883215E-5406-4AB3-B0F9-8092CDB3507A}" srcOrd="5" destOrd="0" presId="urn:microsoft.com/office/officeart/2005/8/layout/radial6"/>
    <dgm:cxn modelId="{ACF2A89E-BF57-44AB-9240-790E7DE6491C}" type="presParOf" srcId="{155FDA51-1F21-448D-94CE-C281BDEC41DF}" destId="{154C048A-4370-4C11-B202-37048DE6F2CD}" srcOrd="6" destOrd="0" presId="urn:microsoft.com/office/officeart/2005/8/layout/radial6"/>
    <dgm:cxn modelId="{BBCB461D-4D67-4016-B845-A0596F9E8CF3}" type="presParOf" srcId="{155FDA51-1F21-448D-94CE-C281BDEC41DF}" destId="{EBF4ACC8-BDE2-40FB-B8AD-6F83E4029D07}" srcOrd="7" destOrd="0" presId="urn:microsoft.com/office/officeart/2005/8/layout/radial6"/>
    <dgm:cxn modelId="{2FE4CEE7-64BC-4947-805A-D2E21DB90B10}" type="presParOf" srcId="{155FDA51-1F21-448D-94CE-C281BDEC41DF}" destId="{69E1F630-39ED-42D0-B5E6-F5F956F460D7}" srcOrd="8" destOrd="0" presId="urn:microsoft.com/office/officeart/2005/8/layout/radial6"/>
    <dgm:cxn modelId="{149490C0-E121-46D9-B498-A0C204CB5671}" type="presParOf" srcId="{155FDA51-1F21-448D-94CE-C281BDEC41DF}" destId="{05FE9CB3-8E48-479C-AD4B-0BDEDB800F9A}" srcOrd="9" destOrd="0" presId="urn:microsoft.com/office/officeart/2005/8/layout/radial6"/>
    <dgm:cxn modelId="{E83940D0-4C13-49C6-85FC-7CE62EEF3F2C}" type="presParOf" srcId="{155FDA51-1F21-448D-94CE-C281BDEC41DF}" destId="{8DD1D64A-3957-4E5B-9C11-EA2F79CFAF75}" srcOrd="10" destOrd="0" presId="urn:microsoft.com/office/officeart/2005/8/layout/radial6"/>
    <dgm:cxn modelId="{177419BB-5657-4107-AB0B-EE1C94C8B367}" type="presParOf" srcId="{155FDA51-1F21-448D-94CE-C281BDEC41DF}" destId="{24CF73C5-EE58-4A4A-AA56-27062A7038F4}" srcOrd="11" destOrd="0" presId="urn:microsoft.com/office/officeart/2005/8/layout/radial6"/>
    <dgm:cxn modelId="{E9F3EB47-8E48-4793-A053-F4C4792AEF10}" type="presParOf" srcId="{155FDA51-1F21-448D-94CE-C281BDEC41DF}" destId="{3EF00001-0008-49AA-9663-3DAD5FB9DB4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00001-0008-49AA-9663-3DAD5FB9DB42}">
      <dsp:nvSpPr>
        <dsp:cNvPr id="0" name=""/>
        <dsp:cNvSpPr/>
      </dsp:nvSpPr>
      <dsp:spPr>
        <a:xfrm>
          <a:off x="1348424" y="344805"/>
          <a:ext cx="3766425" cy="3766425"/>
        </a:xfrm>
        <a:prstGeom prst="blockArc">
          <a:avLst>
            <a:gd name="adj1" fmla="val 10465085"/>
            <a:gd name="adj2" fmla="val 17899531"/>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FE9CB3-8E48-479C-AD4B-0BDEDB800F9A}">
      <dsp:nvSpPr>
        <dsp:cNvPr id="0" name=""/>
        <dsp:cNvSpPr/>
      </dsp:nvSpPr>
      <dsp:spPr>
        <a:xfrm>
          <a:off x="1337599" y="791194"/>
          <a:ext cx="3766425" cy="3766425"/>
        </a:xfrm>
        <a:prstGeom prst="blockArc">
          <a:avLst>
            <a:gd name="adj1" fmla="val 3677446"/>
            <a:gd name="adj2" fmla="val 11301613"/>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C048A-4370-4C11-B202-37048DE6F2CD}">
      <dsp:nvSpPr>
        <dsp:cNvPr id="0" name=""/>
        <dsp:cNvSpPr/>
      </dsp:nvSpPr>
      <dsp:spPr>
        <a:xfrm>
          <a:off x="3020375" y="747707"/>
          <a:ext cx="3766425" cy="3766425"/>
        </a:xfrm>
        <a:prstGeom prst="blockArc">
          <a:avLst>
            <a:gd name="adj1" fmla="val 21180404"/>
            <a:gd name="adj2" fmla="val 6944914"/>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D91D69-C522-44F0-9133-40FF30B7B3EB}">
      <dsp:nvSpPr>
        <dsp:cNvPr id="0" name=""/>
        <dsp:cNvSpPr/>
      </dsp:nvSpPr>
      <dsp:spPr>
        <a:xfrm>
          <a:off x="3011816" y="386512"/>
          <a:ext cx="3766425" cy="3766425"/>
        </a:xfrm>
        <a:prstGeom prst="blockArc">
          <a:avLst>
            <a:gd name="adj1" fmla="val 14672823"/>
            <a:gd name="adj2" fmla="val 256694"/>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687AA1-C6B7-4D2A-945B-DC9E370BB4E7}">
      <dsp:nvSpPr>
        <dsp:cNvPr id="0" name=""/>
        <dsp:cNvSpPr/>
      </dsp:nvSpPr>
      <dsp:spPr>
        <a:xfrm>
          <a:off x="2309004" y="1581486"/>
          <a:ext cx="3590902" cy="1733571"/>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chemeClr val="tx1"/>
              </a:solidFill>
            </a:rPr>
            <a:t>BIENENPOPULATION</a:t>
          </a:r>
          <a:endParaRPr lang="de-DE" sz="1600" b="1" kern="1200" dirty="0">
            <a:solidFill>
              <a:schemeClr val="tx1"/>
            </a:solidFill>
          </a:endParaRPr>
        </a:p>
      </dsp:txBody>
      <dsp:txXfrm>
        <a:off x="2834879" y="1835362"/>
        <a:ext cx="2539152" cy="1225819"/>
      </dsp:txXfrm>
    </dsp:sp>
    <dsp:sp modelId="{4F7BE8F0-2233-4BD9-9021-64839AFE0A9A}">
      <dsp:nvSpPr>
        <dsp:cNvPr id="0" name=""/>
        <dsp:cNvSpPr/>
      </dsp:nvSpPr>
      <dsp:spPr>
        <a:xfrm>
          <a:off x="2847640" y="1995"/>
          <a:ext cx="2513631" cy="121350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smtClean="0">
              <a:solidFill>
                <a:schemeClr val="tx1"/>
              </a:solidFill>
            </a:rPr>
            <a:t>Projekt 2</a:t>
          </a:r>
        </a:p>
        <a:p>
          <a:pPr lvl="0" algn="ctr" defTabSz="400050">
            <a:lnSpc>
              <a:spcPct val="90000"/>
            </a:lnSpc>
            <a:spcBef>
              <a:spcPct val="0"/>
            </a:spcBef>
            <a:spcAft>
              <a:spcPct val="35000"/>
            </a:spcAft>
          </a:pPr>
          <a:r>
            <a:rPr lang="de-DE" sz="1100" b="1" kern="1200" dirty="0" smtClean="0">
              <a:solidFill>
                <a:schemeClr val="tx1"/>
              </a:solidFill>
            </a:rPr>
            <a:t> STREUOBSTWIESE </a:t>
          </a:r>
          <a:endParaRPr lang="de-DE" sz="1100" b="1" kern="1200" dirty="0">
            <a:solidFill>
              <a:schemeClr val="tx1"/>
            </a:solidFill>
          </a:endParaRPr>
        </a:p>
      </dsp:txBody>
      <dsp:txXfrm>
        <a:off x="3215753" y="179708"/>
        <a:ext cx="1777405" cy="858074"/>
      </dsp:txXfrm>
    </dsp:sp>
    <dsp:sp modelId="{E3D64A68-FE53-4A0C-901C-B56684D82F5C}">
      <dsp:nvSpPr>
        <dsp:cNvPr id="0" name=""/>
        <dsp:cNvSpPr/>
      </dsp:nvSpPr>
      <dsp:spPr>
        <a:xfrm>
          <a:off x="5472613" y="1800203"/>
          <a:ext cx="2513631" cy="121350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smtClean="0">
              <a:solidFill>
                <a:schemeClr val="tx1"/>
              </a:solidFill>
            </a:rPr>
            <a:t>Projekt 1</a:t>
          </a:r>
          <a:r>
            <a:rPr lang="de-DE" sz="1100" b="1" kern="1200" dirty="0" smtClean="0">
              <a:solidFill>
                <a:schemeClr val="tx1"/>
              </a:solidFill>
            </a:rPr>
            <a:t> </a:t>
          </a:r>
        </a:p>
        <a:p>
          <a:pPr lvl="0" algn="ctr" defTabSz="400050">
            <a:lnSpc>
              <a:spcPct val="90000"/>
            </a:lnSpc>
            <a:spcBef>
              <a:spcPct val="0"/>
            </a:spcBef>
            <a:spcAft>
              <a:spcPct val="35000"/>
            </a:spcAft>
          </a:pPr>
          <a:r>
            <a:rPr lang="de-DE" sz="1100" b="1" kern="1200" dirty="0" smtClean="0">
              <a:solidFill>
                <a:schemeClr val="tx1"/>
              </a:solidFill>
            </a:rPr>
            <a:t>BIENENSIEGEL</a:t>
          </a:r>
          <a:endParaRPr lang="de-DE" sz="1100" b="1" kern="1200" dirty="0">
            <a:solidFill>
              <a:schemeClr val="tx1"/>
            </a:solidFill>
          </a:endParaRPr>
        </a:p>
      </dsp:txBody>
      <dsp:txXfrm>
        <a:off x="5840726" y="1977916"/>
        <a:ext cx="1777405" cy="858074"/>
      </dsp:txXfrm>
    </dsp:sp>
    <dsp:sp modelId="{EBF4ACC8-BDE2-40FB-B8AD-6F83E4029D07}">
      <dsp:nvSpPr>
        <dsp:cNvPr id="0" name=""/>
        <dsp:cNvSpPr/>
      </dsp:nvSpPr>
      <dsp:spPr>
        <a:xfrm>
          <a:off x="2847640" y="3681048"/>
          <a:ext cx="2513631" cy="121350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smtClean="0">
              <a:solidFill>
                <a:schemeClr val="tx1"/>
              </a:solidFill>
            </a:rPr>
            <a:t>Projekt 4</a:t>
          </a:r>
        </a:p>
        <a:p>
          <a:pPr lvl="0" algn="ctr" defTabSz="400050">
            <a:lnSpc>
              <a:spcPct val="90000"/>
            </a:lnSpc>
            <a:spcBef>
              <a:spcPct val="0"/>
            </a:spcBef>
            <a:spcAft>
              <a:spcPct val="35000"/>
            </a:spcAft>
          </a:pPr>
          <a:r>
            <a:rPr lang="de-DE" sz="1100" b="1" kern="1200" dirty="0" smtClean="0">
              <a:solidFill>
                <a:schemeClr val="tx1"/>
              </a:solidFill>
            </a:rPr>
            <a:t> INSEKTENHOTELS</a:t>
          </a:r>
          <a:endParaRPr lang="de-DE" sz="1100" b="1" kern="1200" dirty="0">
            <a:solidFill>
              <a:schemeClr val="tx1"/>
            </a:solidFill>
          </a:endParaRPr>
        </a:p>
      </dsp:txBody>
      <dsp:txXfrm>
        <a:off x="3215753" y="3858761"/>
        <a:ext cx="1777405" cy="858074"/>
      </dsp:txXfrm>
    </dsp:sp>
    <dsp:sp modelId="{8DD1D64A-3957-4E5B-9C11-EA2F79CFAF75}">
      <dsp:nvSpPr>
        <dsp:cNvPr id="0" name=""/>
        <dsp:cNvSpPr/>
      </dsp:nvSpPr>
      <dsp:spPr>
        <a:xfrm>
          <a:off x="144017" y="1800196"/>
          <a:ext cx="2513631" cy="1213500"/>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dirty="0" smtClean="0">
              <a:solidFill>
                <a:schemeClr val="tx1"/>
              </a:solidFill>
            </a:rPr>
            <a:t>Projekt 3 </a:t>
          </a:r>
        </a:p>
        <a:p>
          <a:pPr lvl="0" algn="ctr" defTabSz="400050">
            <a:lnSpc>
              <a:spcPct val="90000"/>
            </a:lnSpc>
            <a:spcBef>
              <a:spcPct val="0"/>
            </a:spcBef>
            <a:spcAft>
              <a:spcPct val="35000"/>
            </a:spcAft>
          </a:pPr>
          <a:r>
            <a:rPr lang="de-DE" sz="1100" b="1" kern="1200" dirty="0" smtClean="0">
              <a:solidFill>
                <a:schemeClr val="tx1"/>
              </a:solidFill>
            </a:rPr>
            <a:t>     Exkursionen</a:t>
          </a:r>
          <a:endParaRPr lang="de-DE" sz="1100" b="1" kern="1200" dirty="0">
            <a:solidFill>
              <a:schemeClr val="tx1"/>
            </a:solidFill>
          </a:endParaRPr>
        </a:p>
      </dsp:txBody>
      <dsp:txXfrm>
        <a:off x="512130" y="1977909"/>
        <a:ext cx="1777405" cy="8580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E9EC3B2-58E8-4C13-AFDC-AA5A37B1D3A0}" type="datetimeFigureOut">
              <a:rPr lang="de-DE" smtClean="0"/>
              <a:pPr/>
              <a:t>02.11.2015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B36A921-3E9E-48DE-A7AF-24455E7CBAE8}" type="slidenum">
              <a:rPr lang="de-DE" smtClean="0"/>
              <a:pPr/>
              <a:t>‹Nr.›</a:t>
            </a:fld>
            <a:endParaRPr lang="de-DE"/>
          </a:p>
        </p:txBody>
      </p:sp>
    </p:spTree>
    <p:extLst>
      <p:ext uri="{BB962C8B-B14F-4D97-AF65-F5344CB8AC3E}">
        <p14:creationId xmlns:p14="http://schemas.microsoft.com/office/powerpoint/2010/main" val="169537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bgerundetes Rechtec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de-DE" smtClean="0"/>
              <a:t>Titelmasterformat durch Klicken bearbeiten</a:t>
            </a:r>
            <a:endParaRPr kumimoji="0" lang="en-US"/>
          </a:p>
        </p:txBody>
      </p:sp>
      <p:sp>
        <p:nvSpPr>
          <p:cNvPr id="20" name="Unt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19" name="Datumsplatzhalter 18"/>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11" name="Foliennummernplatzhalter 10"/>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02920" y="530352"/>
            <a:ext cx="8183880" cy="4187952"/>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4"/>
            <a:ext cx="1981200" cy="5257799"/>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33400" y="533402"/>
            <a:ext cx="5943600" cy="525780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2920" y="530352"/>
            <a:ext cx="8183880" cy="4187952"/>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4" name="Abgerundetes Rechtec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bgerundetes Rechtec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umsplatzhalter 1"/>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Eine Ecke des Rechtecks abrund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de-DE" smtClean="0"/>
              <a:t>Titelmasterformat durch Klicken bearbeiten</a:t>
            </a:r>
            <a:endParaRPr kumimoji="0" lang="en-US"/>
          </a:p>
        </p:txBody>
      </p:sp>
      <p:sp>
        <p:nvSpPr>
          <p:cNvPr id="4" name="Textplatzhalt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4D1440CA-33B3-4A32-82E2-8B3BE72D91D7}" type="slidenum">
              <a:rPr lang="de-DE" smtClean="0"/>
              <a:pPr/>
              <a:t>‹Nr.›</a:t>
            </a:fld>
            <a:endParaRPr lang="de-DE"/>
          </a:p>
        </p:txBody>
      </p:sp>
      <p:sp>
        <p:nvSpPr>
          <p:cNvPr id="3" name="Bildplatzhalt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de-DE" smtClean="0"/>
              <a:t>Bild durch Klicken auf Symbol hinzufügen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bgerundetes Rechtec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elplatzhalt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de-DE" smtClean="0"/>
              <a:t>Titelmasterformat durch Klicken bearbeiten</a:t>
            </a:r>
            <a:endParaRPr kumimoji="0" lang="en-US"/>
          </a:p>
        </p:txBody>
      </p:sp>
      <p:sp>
        <p:nvSpPr>
          <p:cNvPr id="4" name="Textplatzhalt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5" name="Datumsplatzhalt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A49C1C6-67C3-48E0-9D8A-31DC57228E6F}" type="datetimeFigureOut">
              <a:rPr lang="de-DE" smtClean="0"/>
              <a:pPr/>
              <a:t>02.11.2015</a:t>
            </a:fld>
            <a:endParaRPr lang="de-DE"/>
          </a:p>
        </p:txBody>
      </p:sp>
      <p:sp>
        <p:nvSpPr>
          <p:cNvPr id="18" name="Fußzeilenplatzhalt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de-DE"/>
          </a:p>
        </p:txBody>
      </p:sp>
      <p:sp>
        <p:nvSpPr>
          <p:cNvPr id="5" name="Foliennummernplatzhalt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D1440CA-33B3-4A32-82E2-8B3BE72D91D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920" y="404664"/>
            <a:ext cx="8183880" cy="1800200"/>
          </a:xfrm>
        </p:spPr>
        <p:txBody>
          <a:bodyPr>
            <a:noAutofit/>
          </a:bodyPr>
          <a:lstStyle/>
          <a:p>
            <a:r>
              <a:rPr lang="de-DE" dirty="0" smtClean="0">
                <a:solidFill>
                  <a:schemeClr val="tx1"/>
                </a:solidFill>
              </a:rPr>
              <a:t>Wie können wir die Bienenpopulation in unserer Region fördern?</a:t>
            </a:r>
            <a:endParaRPr lang="de-DE" dirty="0">
              <a:solidFill>
                <a:schemeClr val="tx1"/>
              </a:solidFill>
            </a:endParaRPr>
          </a:p>
        </p:txBody>
      </p:sp>
      <p:pic>
        <p:nvPicPr>
          <p:cNvPr id="4" name="Inhaltsplatzhalter 3" descr="http://www.bbs-haste.de/fileadmin/_processed_/csm_die-biene-im-lavendel-2cd5548e-1939-43b7-b7a3-cc62b796611d_fcd8cc2ddd.jpg"/>
          <p:cNvPicPr>
            <a:picLocks noGrp="1"/>
          </p:cNvPicPr>
          <p:nvPr>
            <p:ph idx="1"/>
          </p:nvPr>
        </p:nvPicPr>
        <p:blipFill>
          <a:blip r:embed="rId3" cstate="print"/>
          <a:srcRect/>
          <a:stretch>
            <a:fillRect/>
          </a:stretch>
        </p:blipFill>
        <p:spPr bwMode="auto">
          <a:xfrm>
            <a:off x="683568" y="2420888"/>
            <a:ext cx="3960440" cy="324036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5825648" y="4221088"/>
            <a:ext cx="2634783" cy="1422311"/>
          </a:xfrm>
          <a:prstGeom prst="rect">
            <a:avLst/>
          </a:prstGeom>
          <a:ln>
            <a:headEnd/>
            <a:tailEnd/>
          </a:ln>
        </p:spPr>
        <p:style>
          <a:lnRef idx="0">
            <a:schemeClr val="dk1"/>
          </a:lnRef>
          <a:fillRef idx="3">
            <a:schemeClr val="dk1"/>
          </a:fillRef>
          <a:effectRef idx="3">
            <a:schemeClr val="dk1"/>
          </a:effectRef>
          <a:fontRef idx="minor">
            <a:schemeClr val="lt1"/>
          </a:fontRef>
        </p:style>
      </p:pic>
      <p:sp>
        <p:nvSpPr>
          <p:cNvPr id="7" name="Rechteck 6"/>
          <p:cNvSpPr/>
          <p:nvPr/>
        </p:nvSpPr>
        <p:spPr>
          <a:xfrm>
            <a:off x="4644008" y="2348880"/>
            <a:ext cx="3888432" cy="1200329"/>
          </a:xfrm>
          <a:prstGeom prst="rect">
            <a:avLst/>
          </a:prstGeom>
        </p:spPr>
        <p:txBody>
          <a:bodyPr wrap="square">
            <a:spAutoFit/>
          </a:bodyPr>
          <a:lstStyle/>
          <a:p>
            <a:pPr algn="ctr"/>
            <a:r>
              <a:rPr lang="de-DE" b="1" dirty="0" smtClean="0">
                <a:solidFill>
                  <a:srgbClr val="002060"/>
                </a:solidFill>
              </a:rPr>
              <a:t> </a:t>
            </a:r>
            <a:r>
              <a:rPr lang="de-DE" b="1" dirty="0" smtClean="0"/>
              <a:t>Ein Gemeinschaftsprojekt der FOS,BFS, Berufsschul- und der BVJ-Klassen der   </a:t>
            </a:r>
          </a:p>
          <a:p>
            <a:pPr algn="ctr"/>
            <a:r>
              <a:rPr lang="de-DE" b="1" dirty="0" smtClean="0"/>
              <a:t>BBS Osnabrück-Haste</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0"/>
            <a:ext cx="8496944" cy="2204864"/>
          </a:xfrm>
        </p:spPr>
        <p:style>
          <a:lnRef idx="1">
            <a:schemeClr val="accent3"/>
          </a:lnRef>
          <a:fillRef idx="2">
            <a:schemeClr val="accent3"/>
          </a:fillRef>
          <a:effectRef idx="1">
            <a:schemeClr val="accent3"/>
          </a:effectRef>
          <a:fontRef idx="minor">
            <a:schemeClr val="dk1"/>
          </a:fontRef>
        </p:style>
        <p:txBody>
          <a:bodyPr>
            <a:noAutofit/>
          </a:bodyPr>
          <a:lstStyle/>
          <a:p>
            <a:pPr algn="ctr">
              <a:buNone/>
            </a:pPr>
            <a:r>
              <a:rPr lang="de-DE" sz="1800" b="1" u="sng" dirty="0" smtClean="0"/>
              <a:t>Projekt 3:</a:t>
            </a:r>
            <a:r>
              <a:rPr lang="de-DE" sz="1800" u="sng" dirty="0" smtClean="0"/>
              <a:t> </a:t>
            </a:r>
            <a:r>
              <a:rPr lang="de-DE" sz="1800" b="1" u="sng" dirty="0" smtClean="0"/>
              <a:t>Den Bienen auf der Spur.</a:t>
            </a:r>
            <a:r>
              <a:rPr lang="de-DE" sz="3200" b="1" dirty="0" smtClean="0"/>
              <a:t> </a:t>
            </a:r>
          </a:p>
          <a:p>
            <a:pPr algn="ctr">
              <a:buNone/>
            </a:pPr>
            <a:r>
              <a:rPr lang="de-DE" sz="1800" dirty="0" smtClean="0"/>
              <a:t>Auch zahlreiche Kolleginnen und Kollegen der Agrar- und Hauswirtschaft sowie unseres Beruflichen Gymnasiums interessieren sich für den Lebensraum der Biene.</a:t>
            </a:r>
          </a:p>
          <a:p>
            <a:pPr algn="ctr">
              <a:buNone/>
            </a:pPr>
            <a:r>
              <a:rPr lang="de-DE" sz="1800" dirty="0" smtClean="0"/>
              <a:t>Exkursionen zu Imkern in unserer Region bieten vielfältige Möglichkeiten für Naturbeobachtungen und um neues zu lernen.</a:t>
            </a:r>
          </a:p>
        </p:txBody>
      </p:sp>
      <p:pic>
        <p:nvPicPr>
          <p:cNvPr id="5" name="Grafik 4" descr="C:\Users\user\AppData\Local\Microsoft\Windows Live Mail\WLMDSS.tmp\WLM27A.tmp\17-DSCF3176.jpg"/>
          <p:cNvPicPr/>
          <p:nvPr/>
        </p:nvPicPr>
        <p:blipFill>
          <a:blip r:embed="rId3" cstate="print"/>
          <a:srcRect/>
          <a:stretch>
            <a:fillRect/>
          </a:stretch>
        </p:blipFill>
        <p:spPr bwMode="auto">
          <a:xfrm>
            <a:off x="539552" y="2204864"/>
            <a:ext cx="5328592" cy="3744973"/>
          </a:xfrm>
          <a:prstGeom prst="rect">
            <a:avLst/>
          </a:prstGeom>
          <a:noFill/>
          <a:ln w="9525">
            <a:noFill/>
            <a:miter lim="800000"/>
            <a:headEnd/>
            <a:tailEnd/>
          </a:ln>
        </p:spPr>
      </p:pic>
      <p:pic>
        <p:nvPicPr>
          <p:cNvPr id="7" name="Grafik 6" descr="http://www.bbs-haste.de/fileadmin/_processed_/csm_bienenbildflyer__Foto_Senckenberg_cb4aa97736.jpg"/>
          <p:cNvPicPr/>
          <p:nvPr/>
        </p:nvPicPr>
        <p:blipFill>
          <a:blip r:embed="rId4" cstate="print"/>
          <a:srcRect/>
          <a:stretch>
            <a:fillRect/>
          </a:stretch>
        </p:blipFill>
        <p:spPr bwMode="auto">
          <a:xfrm>
            <a:off x="6084168" y="3573016"/>
            <a:ext cx="2377827" cy="1656184"/>
          </a:xfrm>
          <a:prstGeom prst="rect">
            <a:avLst/>
          </a:prstGeom>
          <a:noFill/>
          <a:ln w="9525">
            <a:noFill/>
            <a:miter lim="800000"/>
            <a:headEnd/>
            <a:tailEnd/>
          </a:ln>
        </p:spPr>
      </p:pic>
      <p:pic>
        <p:nvPicPr>
          <p:cNvPr id="9" name="Grafik 8" descr="http://www.bbs-haste.de/fileadmin/_processed_/csm_Hornissen-Wabe_0d93121268.jpg"/>
          <p:cNvPicPr/>
          <p:nvPr/>
        </p:nvPicPr>
        <p:blipFill>
          <a:blip r:embed="rId5" cstate="print"/>
          <a:srcRect/>
          <a:stretch>
            <a:fillRect/>
          </a:stretch>
        </p:blipFill>
        <p:spPr bwMode="auto">
          <a:xfrm>
            <a:off x="5580112" y="2204864"/>
            <a:ext cx="1728192" cy="1250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76256" y="3140968"/>
            <a:ext cx="1872208" cy="3240360"/>
          </a:xfrm>
        </p:spPr>
        <p:style>
          <a:lnRef idx="1">
            <a:schemeClr val="accent3"/>
          </a:lnRef>
          <a:fillRef idx="2">
            <a:schemeClr val="accent3"/>
          </a:fillRef>
          <a:effectRef idx="1">
            <a:schemeClr val="accent3"/>
          </a:effectRef>
          <a:fontRef idx="minor">
            <a:schemeClr val="dk1"/>
          </a:fontRef>
        </p:style>
        <p:txBody>
          <a:bodyPr>
            <a:noAutofit/>
          </a:bodyPr>
          <a:lstStyle/>
          <a:p>
            <a:r>
              <a:rPr lang="de-DE" sz="1600" b="0" dirty="0" smtClean="0">
                <a:solidFill>
                  <a:schemeClr val="tx1"/>
                </a:solidFill>
              </a:rPr>
              <a:t>für ihren eigenen </a:t>
            </a:r>
            <a:br>
              <a:rPr lang="de-DE" sz="1600" b="0" dirty="0" smtClean="0">
                <a:solidFill>
                  <a:schemeClr val="tx1"/>
                </a:solidFill>
              </a:rPr>
            </a:br>
            <a:r>
              <a:rPr lang="de-DE" sz="1600" b="0" dirty="0" smtClean="0">
                <a:solidFill>
                  <a:schemeClr val="tx1"/>
                </a:solidFill>
              </a:rPr>
              <a:t>Garten und für</a:t>
            </a:r>
            <a:br>
              <a:rPr lang="de-DE" sz="1600" b="0" dirty="0" smtClean="0">
                <a:solidFill>
                  <a:schemeClr val="tx1"/>
                </a:solidFill>
              </a:rPr>
            </a:br>
            <a:r>
              <a:rPr lang="de-DE" sz="1600" b="0" dirty="0" smtClean="0">
                <a:solidFill>
                  <a:schemeClr val="tx1"/>
                </a:solidFill>
              </a:rPr>
              <a:t>Schulprojekte, </a:t>
            </a:r>
            <a:br>
              <a:rPr lang="de-DE" sz="1600" b="0" dirty="0" smtClean="0">
                <a:solidFill>
                  <a:schemeClr val="tx1"/>
                </a:solidFill>
              </a:rPr>
            </a:br>
            <a:r>
              <a:rPr lang="de-DE" sz="1600" b="0" dirty="0" smtClean="0">
                <a:solidFill>
                  <a:schemeClr val="tx1"/>
                </a:solidFill>
              </a:rPr>
              <a:t>um so die </a:t>
            </a:r>
            <a:br>
              <a:rPr lang="de-DE" sz="1600" b="0" dirty="0" smtClean="0">
                <a:solidFill>
                  <a:schemeClr val="tx1"/>
                </a:solidFill>
              </a:rPr>
            </a:br>
            <a:r>
              <a:rPr lang="de-DE" sz="1600" b="0" dirty="0" smtClean="0">
                <a:solidFill>
                  <a:schemeClr val="tx1"/>
                </a:solidFill>
              </a:rPr>
              <a:t>Ansiedlung von </a:t>
            </a:r>
            <a:br>
              <a:rPr lang="de-DE" sz="1600" b="0" dirty="0" smtClean="0">
                <a:solidFill>
                  <a:schemeClr val="tx1"/>
                </a:solidFill>
              </a:rPr>
            </a:br>
            <a:r>
              <a:rPr lang="de-DE" sz="1600" b="0" dirty="0" smtClean="0">
                <a:solidFill>
                  <a:schemeClr val="tx1"/>
                </a:solidFill>
              </a:rPr>
              <a:t>Wildbienen und </a:t>
            </a:r>
            <a:br>
              <a:rPr lang="de-DE" sz="1600" b="0" dirty="0" smtClean="0">
                <a:solidFill>
                  <a:schemeClr val="tx1"/>
                </a:solidFill>
              </a:rPr>
            </a:br>
            <a:r>
              <a:rPr lang="de-DE" sz="1600" b="0" dirty="0" smtClean="0">
                <a:solidFill>
                  <a:schemeClr val="tx1"/>
                </a:solidFill>
              </a:rPr>
              <a:t>Insekten an </a:t>
            </a:r>
            <a:br>
              <a:rPr lang="de-DE" sz="1600" b="0" dirty="0" smtClean="0">
                <a:solidFill>
                  <a:schemeClr val="tx1"/>
                </a:solidFill>
              </a:rPr>
            </a:br>
            <a:r>
              <a:rPr lang="de-DE" sz="1600" b="0" dirty="0" smtClean="0">
                <a:solidFill>
                  <a:schemeClr val="tx1"/>
                </a:solidFill>
              </a:rPr>
              <a:t>vielen Standorten  im Landkreis Osnabrück zu fördern.</a:t>
            </a:r>
            <a:endParaRPr lang="de-DE" sz="1600" b="0" dirty="0">
              <a:solidFill>
                <a:schemeClr val="tx1"/>
              </a:solidFill>
            </a:endParaRPr>
          </a:p>
        </p:txBody>
      </p:sp>
      <p:sp>
        <p:nvSpPr>
          <p:cNvPr id="3" name="Inhaltsplatzhalter 2"/>
          <p:cNvSpPr>
            <a:spLocks noGrp="1"/>
          </p:cNvSpPr>
          <p:nvPr>
            <p:ph idx="1"/>
          </p:nvPr>
        </p:nvSpPr>
        <p:spPr>
          <a:xfrm>
            <a:off x="502920" y="530352"/>
            <a:ext cx="8183880" cy="1818528"/>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de-DE" sz="1600" b="1" dirty="0" smtClean="0"/>
              <a:t>Projekt 4:</a:t>
            </a:r>
            <a:r>
              <a:rPr lang="de-DE" sz="1600" dirty="0" smtClean="0"/>
              <a:t> Schüler der Berufsfachschule Agrarwirtschaft und Gartenbau fertigen im fachpraktischen Unterricht </a:t>
            </a:r>
          </a:p>
          <a:p>
            <a:pPr algn="ctr">
              <a:buNone/>
            </a:pPr>
            <a:endParaRPr lang="de-DE" sz="100" dirty="0" smtClean="0"/>
          </a:p>
          <a:p>
            <a:pPr algn="ctr">
              <a:buNone/>
            </a:pPr>
            <a:r>
              <a:rPr lang="de-DE" sz="2000" b="1" dirty="0" smtClean="0"/>
              <a:t>INSEKTENHOTELS</a:t>
            </a:r>
            <a:r>
              <a:rPr lang="de-DE" sz="2000" dirty="0" smtClean="0"/>
              <a:t> </a:t>
            </a:r>
          </a:p>
          <a:p>
            <a:pPr algn="ctr">
              <a:buNone/>
            </a:pPr>
            <a:endParaRPr lang="de-DE" sz="1400" dirty="0" smtClean="0"/>
          </a:p>
          <a:p>
            <a:endParaRPr lang="de-DE" sz="1300" dirty="0"/>
          </a:p>
        </p:txBody>
      </p:sp>
      <p:pic>
        <p:nvPicPr>
          <p:cNvPr id="8" name="Grafik 7" descr="C:\Users\user\AppData\Local\Microsoft\Windows\Temporary Internet Files\Content.Word\DSCF3635.jpg"/>
          <p:cNvPicPr/>
          <p:nvPr/>
        </p:nvPicPr>
        <p:blipFill>
          <a:blip r:embed="rId3" cstate="print"/>
          <a:srcRect/>
          <a:stretch>
            <a:fillRect/>
          </a:stretch>
        </p:blipFill>
        <p:spPr bwMode="auto">
          <a:xfrm>
            <a:off x="467544" y="1556792"/>
            <a:ext cx="6408712" cy="4824536"/>
          </a:xfrm>
          <a:prstGeom prst="rect">
            <a:avLst/>
          </a:prstGeom>
          <a:noFill/>
          <a:ln w="9525">
            <a:noFill/>
            <a:miter lim="800000"/>
            <a:headEnd/>
            <a:tailEnd/>
          </a:ln>
        </p:spPr>
      </p:pic>
      <p:pic>
        <p:nvPicPr>
          <p:cNvPr id="9" name="Grafik 8" descr="http://www.bbs-haste.de/fileadmin/_processed_/csm_Hummel_2015_0e65b20989.jpg"/>
          <p:cNvPicPr/>
          <p:nvPr/>
        </p:nvPicPr>
        <p:blipFill>
          <a:blip r:embed="rId4" cstate="print"/>
          <a:srcRect/>
          <a:stretch>
            <a:fillRect/>
          </a:stretch>
        </p:blipFill>
        <p:spPr bwMode="auto">
          <a:xfrm>
            <a:off x="6876256" y="908720"/>
            <a:ext cx="1800200" cy="2222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301208"/>
            <a:ext cx="8291264" cy="792088"/>
          </a:xfrm>
        </p:spPr>
        <p:style>
          <a:lnRef idx="1">
            <a:schemeClr val="accent3"/>
          </a:lnRef>
          <a:fillRef idx="2">
            <a:schemeClr val="accent3"/>
          </a:fillRef>
          <a:effectRef idx="1">
            <a:schemeClr val="accent3"/>
          </a:effectRef>
          <a:fontRef idx="minor">
            <a:schemeClr val="dk1"/>
          </a:fontRef>
        </p:style>
        <p:txBody>
          <a:bodyPr>
            <a:normAutofit/>
          </a:bodyPr>
          <a:lstStyle/>
          <a:p>
            <a:r>
              <a:rPr lang="de-DE" sz="1600" dirty="0" smtClean="0">
                <a:solidFill>
                  <a:schemeClr val="tx1"/>
                </a:solidFill>
              </a:rPr>
              <a:t>Kleine Insektenhotels für den heimischen Garten</a:t>
            </a:r>
            <a:endParaRPr lang="de-DE" sz="1600" dirty="0">
              <a:solidFill>
                <a:schemeClr val="tx1"/>
              </a:solidFill>
            </a:endParaRPr>
          </a:p>
        </p:txBody>
      </p:sp>
      <p:pic>
        <p:nvPicPr>
          <p:cNvPr id="4" name="Inhaltsplatzhalter 3" descr="C:\Users\user\AppData\Local\Microsoft\Windows\Temporary Internet Files\Content.Word\DSCF3637.jpg"/>
          <p:cNvPicPr>
            <a:picLocks noGrp="1"/>
          </p:cNvPicPr>
          <p:nvPr>
            <p:ph idx="1"/>
          </p:nvPr>
        </p:nvPicPr>
        <p:blipFill>
          <a:blip r:embed="rId3" cstate="print"/>
          <a:srcRect/>
          <a:stretch>
            <a:fillRect/>
          </a:stretch>
        </p:blipFill>
        <p:spPr bwMode="auto">
          <a:xfrm>
            <a:off x="611560" y="548680"/>
            <a:ext cx="6487310" cy="4968552"/>
          </a:xfrm>
          <a:prstGeom prst="rect">
            <a:avLst/>
          </a:prstGeom>
          <a:noFill/>
          <a:ln w="9525">
            <a:noFill/>
            <a:miter lim="800000"/>
            <a:headEnd/>
            <a:tailEnd/>
          </a:ln>
        </p:spPr>
      </p:pic>
      <p:sp>
        <p:nvSpPr>
          <p:cNvPr id="5" name="Textfeld 4"/>
          <p:cNvSpPr txBox="1"/>
          <p:nvPr/>
        </p:nvSpPr>
        <p:spPr>
          <a:xfrm>
            <a:off x="7092280" y="548681"/>
            <a:ext cx="1728192" cy="553997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b="1" dirty="0" smtClean="0"/>
              <a:t>Die zukünftigen</a:t>
            </a:r>
          </a:p>
          <a:p>
            <a:r>
              <a:rPr lang="de-DE" b="1" dirty="0" smtClean="0"/>
              <a:t>Bewohner</a:t>
            </a:r>
          </a:p>
          <a:p>
            <a:endParaRPr lang="de-DE" sz="1200" b="1" dirty="0" smtClean="0"/>
          </a:p>
          <a:p>
            <a:r>
              <a:rPr lang="de-DE" sz="1200" b="1" dirty="0" smtClean="0"/>
              <a:t>Lehmwespen </a:t>
            </a:r>
          </a:p>
          <a:p>
            <a:endParaRPr lang="de-DE" sz="1200" b="1" dirty="0" smtClean="0"/>
          </a:p>
          <a:p>
            <a:r>
              <a:rPr lang="de-DE" sz="1200" b="1" dirty="0" smtClean="0"/>
              <a:t>Mauerbienen</a:t>
            </a:r>
          </a:p>
          <a:p>
            <a:endParaRPr lang="de-DE" sz="1200" b="1" dirty="0" smtClean="0"/>
          </a:p>
          <a:p>
            <a:r>
              <a:rPr lang="de-DE" sz="1200" b="1" dirty="0" smtClean="0"/>
              <a:t>Ameisen</a:t>
            </a:r>
          </a:p>
          <a:p>
            <a:endParaRPr lang="de-DE" sz="1200" b="1" dirty="0" smtClean="0"/>
          </a:p>
          <a:p>
            <a:r>
              <a:rPr lang="de-DE" sz="1200" b="1" dirty="0" smtClean="0"/>
              <a:t>Schmetterlinge</a:t>
            </a:r>
          </a:p>
          <a:p>
            <a:endParaRPr lang="de-DE" sz="1200" b="1" dirty="0" smtClean="0"/>
          </a:p>
          <a:p>
            <a:r>
              <a:rPr lang="de-DE" sz="1200" b="1" dirty="0" smtClean="0"/>
              <a:t>Grabwespen</a:t>
            </a:r>
          </a:p>
          <a:p>
            <a:endParaRPr lang="de-DE" sz="1200" b="1" dirty="0" smtClean="0"/>
          </a:p>
          <a:p>
            <a:r>
              <a:rPr lang="de-DE" sz="1200" b="1" dirty="0" err="1" smtClean="0"/>
              <a:t>Ohrenkneifer</a:t>
            </a:r>
            <a:endParaRPr lang="de-DE" sz="1200" b="1" dirty="0" smtClean="0"/>
          </a:p>
          <a:p>
            <a:endParaRPr lang="de-DE" sz="1200" b="1" dirty="0" smtClean="0"/>
          </a:p>
          <a:p>
            <a:r>
              <a:rPr lang="de-DE" sz="1200" b="1" dirty="0" smtClean="0"/>
              <a:t>Schlupfwespen</a:t>
            </a:r>
          </a:p>
          <a:p>
            <a:endParaRPr lang="de-DE" sz="1200" b="1" dirty="0" smtClean="0"/>
          </a:p>
          <a:p>
            <a:r>
              <a:rPr lang="de-DE" sz="1200" b="1" dirty="0" smtClean="0"/>
              <a:t>Florfliegen</a:t>
            </a:r>
          </a:p>
          <a:p>
            <a:endParaRPr lang="de-DE" sz="1200" b="1" dirty="0" smtClean="0"/>
          </a:p>
          <a:p>
            <a:r>
              <a:rPr lang="de-DE" sz="1200" b="1" dirty="0" smtClean="0"/>
              <a:t>Käfer</a:t>
            </a:r>
          </a:p>
          <a:p>
            <a:endParaRPr lang="de-DE" sz="1200" b="1" dirty="0" smtClean="0"/>
          </a:p>
          <a:p>
            <a:r>
              <a:rPr lang="de-DE" sz="1200" b="1" dirty="0" smtClean="0"/>
              <a:t>Hummeln</a:t>
            </a:r>
          </a:p>
          <a:p>
            <a:endParaRPr lang="de-DE" sz="1200" b="1" dirty="0" smtClean="0"/>
          </a:p>
          <a:p>
            <a:r>
              <a:rPr lang="de-DE" sz="1200" b="1" dirty="0" smtClean="0"/>
              <a:t>Marienkäfer</a:t>
            </a:r>
          </a:p>
          <a:p>
            <a:endParaRPr lang="de-DE" sz="1200" b="1" dirty="0" smtClean="0"/>
          </a:p>
          <a:p>
            <a:endParaRPr lang="de-DE" sz="1200" b="1" dirty="0" smtClean="0"/>
          </a:p>
          <a:p>
            <a:endParaRPr lang="de-DE" sz="1200" b="1" dirty="0"/>
          </a:p>
        </p:txBody>
      </p:sp>
      <p:sp>
        <p:nvSpPr>
          <p:cNvPr id="6" name="Textfeld 5"/>
          <p:cNvSpPr txBox="1"/>
          <p:nvPr/>
        </p:nvSpPr>
        <p:spPr>
          <a:xfrm>
            <a:off x="611560" y="836712"/>
            <a:ext cx="2376264" cy="400110"/>
          </a:xfrm>
          <a:prstGeom prst="rect">
            <a:avLst/>
          </a:prstGeom>
          <a:noFill/>
        </p:spPr>
        <p:txBody>
          <a:bodyPr wrap="square" rtlCol="0">
            <a:spAutoFit/>
          </a:bodyPr>
          <a:lstStyle/>
          <a:p>
            <a:r>
              <a:rPr lang="de-DE" sz="2000" b="1" dirty="0" smtClean="0">
                <a:solidFill>
                  <a:schemeClr val="accent1">
                    <a:lumMod val="60000"/>
                    <a:lumOff val="40000"/>
                  </a:schemeClr>
                </a:solidFill>
              </a:rPr>
              <a:t>Insektenhotel</a:t>
            </a:r>
            <a:endParaRPr lang="de-DE" sz="2000" b="1" dirty="0">
              <a:solidFill>
                <a:schemeClr val="accent1">
                  <a:lumMod val="60000"/>
                  <a:lumOff val="40000"/>
                </a:schemeClr>
              </a:solidFill>
            </a:endParaRPr>
          </a:p>
        </p:txBody>
      </p:sp>
      <p:pic>
        <p:nvPicPr>
          <p:cNvPr id="8" name="Grafik 7" descr="Bildergebnis für biene"/>
          <p:cNvPicPr/>
          <p:nvPr/>
        </p:nvPicPr>
        <p:blipFill>
          <a:blip r:embed="rId4" cstate="print"/>
          <a:srcRect/>
          <a:stretch>
            <a:fillRect/>
          </a:stretch>
        </p:blipFill>
        <p:spPr bwMode="auto">
          <a:xfrm>
            <a:off x="5796136" y="548680"/>
            <a:ext cx="1296144" cy="1279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877272"/>
            <a:ext cx="8280920" cy="648072"/>
          </a:xfrm>
        </p:spPr>
        <p:style>
          <a:lnRef idx="1">
            <a:schemeClr val="accent3"/>
          </a:lnRef>
          <a:fillRef idx="2">
            <a:schemeClr val="accent3"/>
          </a:fillRef>
          <a:effectRef idx="1">
            <a:schemeClr val="accent3"/>
          </a:effectRef>
          <a:fontRef idx="minor">
            <a:schemeClr val="dk1"/>
          </a:fontRef>
        </p:style>
        <p:txBody>
          <a:bodyPr>
            <a:noAutofit/>
          </a:bodyPr>
          <a:lstStyle/>
          <a:p>
            <a:r>
              <a:rPr lang="de-DE" sz="1600" dirty="0" smtClean="0">
                <a:solidFill>
                  <a:schemeClr val="tx1"/>
                </a:solidFill>
              </a:rPr>
              <a:t>Das neue Insektenhotel ist getreu unserem Leitbild ein fester Bestandteil unserer Umweltbildung an der BBS- Haste. </a:t>
            </a:r>
            <a:endParaRPr lang="de-DE" sz="1600" dirty="0">
              <a:solidFill>
                <a:schemeClr val="tx1"/>
              </a:solidFill>
            </a:endParaRPr>
          </a:p>
        </p:txBody>
      </p:sp>
      <p:pic>
        <p:nvPicPr>
          <p:cNvPr id="4" name="Inhaltsplatzhalter 3" descr="K:\DCIM\104_FUJI\DSCF4458.JPG"/>
          <p:cNvPicPr>
            <a:picLocks noGrp="1"/>
          </p:cNvPicPr>
          <p:nvPr>
            <p:ph idx="1"/>
          </p:nvPr>
        </p:nvPicPr>
        <p:blipFill>
          <a:blip r:embed="rId3" cstate="print"/>
          <a:srcRect/>
          <a:stretch>
            <a:fillRect/>
          </a:stretch>
        </p:blipFill>
        <p:spPr bwMode="auto">
          <a:xfrm>
            <a:off x="467544" y="548680"/>
            <a:ext cx="8280920" cy="5131023"/>
          </a:xfrm>
          <a:prstGeom prst="rect">
            <a:avLst/>
          </a:prstGeom>
          <a:noFill/>
          <a:ln w="9525">
            <a:noFill/>
            <a:miter lim="800000"/>
            <a:headEnd/>
            <a:tailEnd/>
          </a:ln>
        </p:spPr>
      </p:pic>
      <p:sp>
        <p:nvSpPr>
          <p:cNvPr id="5" name="Textfeld 4"/>
          <p:cNvSpPr txBox="1"/>
          <p:nvPr/>
        </p:nvSpPr>
        <p:spPr>
          <a:xfrm>
            <a:off x="3275856" y="548680"/>
            <a:ext cx="2232248" cy="369332"/>
          </a:xfrm>
          <a:prstGeom prst="rect">
            <a:avLst/>
          </a:prstGeom>
          <a:noFill/>
        </p:spPr>
        <p:txBody>
          <a:bodyPr wrap="square" rtlCol="0">
            <a:spAutoFit/>
          </a:bodyPr>
          <a:lstStyle/>
          <a:p>
            <a:r>
              <a:rPr lang="de-DE" b="1" dirty="0" smtClean="0"/>
              <a:t>Insektenhotel</a:t>
            </a:r>
            <a:endParaRPr lang="de-DE"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933056"/>
            <a:ext cx="3456384" cy="1800200"/>
          </a:xfrm>
        </p:spPr>
        <p:txBody>
          <a:bodyPr>
            <a:normAutofit/>
          </a:bodyPr>
          <a:lstStyle/>
          <a:p>
            <a:r>
              <a:rPr lang="de-DE" sz="1800" i="1" u="sng" dirty="0" smtClean="0">
                <a:solidFill>
                  <a:srgbClr val="002060"/>
                </a:solidFill>
              </a:rPr>
              <a:t>Betreuung der Projekte:</a:t>
            </a:r>
            <a:r>
              <a:rPr lang="de-DE" sz="1800" i="1" dirty="0" smtClean="0">
                <a:solidFill>
                  <a:srgbClr val="002060"/>
                </a:solidFill>
              </a:rPr>
              <a:t/>
            </a:r>
            <a:br>
              <a:rPr lang="de-DE" sz="1800" i="1" dirty="0" smtClean="0">
                <a:solidFill>
                  <a:srgbClr val="002060"/>
                </a:solidFill>
              </a:rPr>
            </a:br>
            <a:r>
              <a:rPr lang="de-DE" sz="1800" i="1" dirty="0" smtClean="0">
                <a:solidFill>
                  <a:srgbClr val="002060"/>
                </a:solidFill>
              </a:rPr>
              <a:t>Friedrich Held </a:t>
            </a:r>
            <a:br>
              <a:rPr lang="de-DE" sz="1800" i="1" dirty="0" smtClean="0">
                <a:solidFill>
                  <a:srgbClr val="002060"/>
                </a:solidFill>
              </a:rPr>
            </a:br>
            <a:r>
              <a:rPr lang="de-DE" sz="1800" i="1" dirty="0" smtClean="0">
                <a:solidFill>
                  <a:srgbClr val="002060"/>
                </a:solidFill>
              </a:rPr>
              <a:t>Hendrik Leewe</a:t>
            </a:r>
            <a:br>
              <a:rPr lang="de-DE" sz="1800" i="1" dirty="0" smtClean="0">
                <a:solidFill>
                  <a:srgbClr val="002060"/>
                </a:solidFill>
              </a:rPr>
            </a:br>
            <a:r>
              <a:rPr lang="de-DE" sz="1800" i="1" dirty="0" smtClean="0">
                <a:solidFill>
                  <a:srgbClr val="002060"/>
                </a:solidFill>
              </a:rPr>
              <a:t>Bernard vor dem Brocke</a:t>
            </a:r>
            <a:br>
              <a:rPr lang="de-DE" sz="1800" i="1" dirty="0" smtClean="0">
                <a:solidFill>
                  <a:srgbClr val="002060"/>
                </a:solidFill>
              </a:rPr>
            </a:br>
            <a:endParaRPr lang="de-DE" sz="1800" dirty="0">
              <a:solidFill>
                <a:schemeClr val="tx1"/>
              </a:solidFill>
            </a:endParaRPr>
          </a:p>
        </p:txBody>
      </p:sp>
      <p:sp>
        <p:nvSpPr>
          <p:cNvPr id="3" name="Inhaltsplatzhalter 2"/>
          <p:cNvSpPr>
            <a:spLocks noGrp="1"/>
          </p:cNvSpPr>
          <p:nvPr>
            <p:ph idx="1"/>
          </p:nvPr>
        </p:nvSpPr>
        <p:spPr>
          <a:xfrm>
            <a:off x="502920" y="530352"/>
            <a:ext cx="8101528" cy="2826640"/>
          </a:xfrm>
        </p:spPr>
        <p:txBody>
          <a:bodyPr>
            <a:normAutofit/>
          </a:bodyPr>
          <a:lstStyle/>
          <a:p>
            <a:pPr>
              <a:buNone/>
            </a:pPr>
            <a:r>
              <a:rPr lang="de-DE" sz="5400" dirty="0" smtClean="0"/>
              <a:t>   Vielen Dank  </a:t>
            </a:r>
          </a:p>
          <a:p>
            <a:pPr>
              <a:buNone/>
            </a:pPr>
            <a:r>
              <a:rPr lang="de-DE" sz="5400" dirty="0" smtClean="0"/>
              <a:t>      für Ihre</a:t>
            </a:r>
          </a:p>
          <a:p>
            <a:pPr>
              <a:buNone/>
            </a:pPr>
            <a:r>
              <a:rPr lang="de-DE" sz="5400" dirty="0" smtClean="0"/>
              <a:t>Aufmerksamkeit</a:t>
            </a:r>
            <a:endParaRPr lang="de-DE" sz="5400" dirty="0"/>
          </a:p>
        </p:txBody>
      </p:sp>
      <p:pic>
        <p:nvPicPr>
          <p:cNvPr id="4" name="Picture 2"/>
          <p:cNvPicPr>
            <a:picLocks noChangeAspect="1" noChangeArrowheads="1"/>
          </p:cNvPicPr>
          <p:nvPr/>
        </p:nvPicPr>
        <p:blipFill>
          <a:blip r:embed="rId3" cstate="print"/>
          <a:srcRect/>
          <a:stretch>
            <a:fillRect/>
          </a:stretch>
        </p:blipFill>
        <p:spPr bwMode="auto">
          <a:xfrm>
            <a:off x="4644008" y="3573016"/>
            <a:ext cx="3868379" cy="2088232"/>
          </a:xfrm>
          <a:prstGeom prst="rect">
            <a:avLst/>
          </a:prstGeom>
          <a:ln>
            <a:headEnd/>
            <a:tailEnd/>
          </a:ln>
        </p:spPr>
        <p:style>
          <a:lnRef idx="0">
            <a:schemeClr val="dk1"/>
          </a:lnRef>
          <a:fillRef idx="3">
            <a:schemeClr val="dk1"/>
          </a:fillRef>
          <a:effectRef idx="3">
            <a:schemeClr val="dk1"/>
          </a:effectRef>
          <a:fontRef idx="minor">
            <a:schemeClr val="lt1"/>
          </a:fontRef>
        </p:style>
      </p:pic>
      <p:pic>
        <p:nvPicPr>
          <p:cNvPr id="6" name="Grafik 5" descr="bienen1"/>
          <p:cNvPicPr/>
          <p:nvPr/>
        </p:nvPicPr>
        <p:blipFill>
          <a:blip r:embed="rId4" cstate="print"/>
          <a:srcRect/>
          <a:stretch>
            <a:fillRect/>
          </a:stretch>
        </p:blipFill>
        <p:spPr bwMode="auto">
          <a:xfrm>
            <a:off x="6516216" y="908720"/>
            <a:ext cx="2016224"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51920" y="476672"/>
            <a:ext cx="4799504" cy="5400600"/>
          </a:xfrm>
        </p:spPr>
        <p:txBody>
          <a:bodyPr>
            <a:normAutofit/>
          </a:bodyPr>
          <a:lstStyle/>
          <a:p>
            <a:pPr marL="0" indent="0">
              <a:spcBef>
                <a:spcPts val="0"/>
              </a:spcBef>
              <a:buNone/>
            </a:pPr>
            <a:r>
              <a:rPr lang="de-DE" sz="1700" dirty="0" smtClean="0"/>
              <a:t>Ökonomen schlagen Alarm, das Bienensterben verursacht weltweit einen jährlichen Schaden von 300 Milliarden Euro. So war es am 13.07.2013 in „DIE WELT“ zu lesen. Dieser Artikel und auch viele weitere machen auf ein Thema aufmerksam, dass immer mehr an Bedeutung gewinnt: Die weltweite Bienenpopulation geht immer mehr zurück. </a:t>
            </a:r>
            <a:endParaRPr lang="de-DE" dirty="0"/>
          </a:p>
        </p:txBody>
      </p:sp>
      <p:pic>
        <p:nvPicPr>
          <p:cNvPr id="10" name="lightbox-img" descr="Foto: Daniel Prudek/Shutterstock"/>
          <p:cNvPicPr/>
          <p:nvPr/>
        </p:nvPicPr>
        <p:blipFill>
          <a:blip r:embed="rId3" cstate="print"/>
          <a:srcRect/>
          <a:stretch>
            <a:fillRect/>
          </a:stretch>
        </p:blipFill>
        <p:spPr bwMode="auto">
          <a:xfrm>
            <a:off x="539552" y="620688"/>
            <a:ext cx="3362325" cy="2521744"/>
          </a:xfrm>
          <a:prstGeom prst="rect">
            <a:avLst/>
          </a:prstGeom>
          <a:noFill/>
          <a:ln w="9525">
            <a:noFill/>
            <a:miter lim="800000"/>
            <a:headEnd/>
            <a:tailEnd/>
          </a:ln>
        </p:spPr>
      </p:pic>
      <p:sp>
        <p:nvSpPr>
          <p:cNvPr id="11" name="Textfeld 10"/>
          <p:cNvSpPr txBox="1"/>
          <p:nvPr/>
        </p:nvSpPr>
        <p:spPr>
          <a:xfrm>
            <a:off x="539552" y="3212976"/>
            <a:ext cx="8208912" cy="2185214"/>
          </a:xfrm>
          <a:prstGeom prst="rect">
            <a:avLst/>
          </a:prstGeom>
          <a:noFill/>
        </p:spPr>
        <p:txBody>
          <a:bodyPr wrap="square" rtlCol="0">
            <a:spAutoFit/>
          </a:bodyPr>
          <a:lstStyle/>
          <a:p>
            <a:endParaRPr lang="de-DE" sz="1700" dirty="0" smtClean="0"/>
          </a:p>
          <a:p>
            <a:r>
              <a:rPr lang="de-DE" sz="1700" dirty="0" smtClean="0"/>
              <a:t>Bienen sind nicht nur Honigproduzenten, sondern auch fleißige Pollensammler. Dabei fliegen sie von Blüte zu Blüte und sorgen für die Bestäubung der Pflanzen. Nur so können diese überhaupt Früchte ausbilden. Dieser "Nebeneffekt" macht die Honigbiene zu einer volkswirtschaftlichen Größe und zum wichtigsten landwirtschaftlichen Nutztier nach Rind und Schwein. Doch sie kämpft ums Überleben, das  Bienensterben schafft massive Risiken für Wirtschaft und Gesellschaft.</a:t>
            </a:r>
            <a:endParaRPr lang="de-DE" sz="1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5805264"/>
            <a:ext cx="8352928" cy="936104"/>
          </a:xfrm>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marL="0" indent="0">
              <a:spcBef>
                <a:spcPts val="0"/>
              </a:spcBef>
              <a:buNone/>
            </a:pPr>
            <a:r>
              <a:rPr lang="de-DE" sz="4800" b="1" dirty="0" smtClean="0"/>
              <a:t>Wir als Berufsschule für Gärtner, Landwirte und Floristen wollen Schüler, Eltern und Ausbildungsbetriebe für dieses Thema sensibilisieren und mit gezielten Projekten die Bienenpopulation in unserer Region fördern. </a:t>
            </a:r>
          </a:p>
          <a:p>
            <a:pPr>
              <a:buNone/>
            </a:pPr>
            <a:endParaRPr lang="de-DE" dirty="0"/>
          </a:p>
        </p:txBody>
      </p:sp>
      <p:graphicFrame>
        <p:nvGraphicFramePr>
          <p:cNvPr id="9" name="Diagramm 8"/>
          <p:cNvGraphicFramePr/>
          <p:nvPr/>
        </p:nvGraphicFramePr>
        <p:xfrm>
          <a:off x="467544" y="476672"/>
          <a:ext cx="820891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920" y="476672"/>
            <a:ext cx="8183880" cy="1728192"/>
          </a:xfrm>
        </p:spPr>
        <p:txBody>
          <a:bodyPr>
            <a:normAutofit fontScale="90000"/>
          </a:bodyPr>
          <a:lstStyle/>
          <a:p>
            <a:pPr algn="ctr"/>
            <a:r>
              <a:rPr lang="de-DE" sz="1200" dirty="0" smtClean="0">
                <a:solidFill>
                  <a:schemeClr val="tx1"/>
                </a:solidFill>
              </a:rPr>
              <a:t>Projekt 1:</a:t>
            </a:r>
            <a:r>
              <a:rPr lang="de-DE" sz="1200" b="0" dirty="0" smtClean="0">
                <a:solidFill>
                  <a:schemeClr val="tx1"/>
                </a:solidFill>
              </a:rPr>
              <a:t> Teilnahme am Wettbewerb „Jugend forscht 2014“ mit dem Thema: </a:t>
            </a:r>
            <a:r>
              <a:rPr lang="de-DE" sz="1300" b="0" dirty="0" smtClean="0">
                <a:solidFill>
                  <a:schemeClr val="tx1"/>
                </a:solidFill>
              </a:rPr>
              <a:t/>
            </a:r>
            <a:br>
              <a:rPr lang="de-DE" sz="1300" b="0" dirty="0" smtClean="0">
                <a:solidFill>
                  <a:schemeClr val="tx1"/>
                </a:solidFill>
              </a:rPr>
            </a:br>
            <a:r>
              <a:rPr lang="de-DE" sz="1300" b="0" dirty="0" smtClean="0">
                <a:solidFill>
                  <a:schemeClr val="tx1"/>
                </a:solidFill>
              </a:rPr>
              <a:t/>
            </a:r>
            <a:br>
              <a:rPr lang="de-DE" sz="1300" b="0" dirty="0" smtClean="0">
                <a:solidFill>
                  <a:schemeClr val="tx1"/>
                </a:solidFill>
              </a:rPr>
            </a:br>
            <a:r>
              <a:rPr lang="de-DE" sz="2000" dirty="0" smtClean="0">
                <a:solidFill>
                  <a:schemeClr val="tx1"/>
                </a:solidFill>
              </a:rPr>
              <a:t>BIENENSIEGEL</a:t>
            </a:r>
            <a:r>
              <a:rPr lang="de-DE" sz="1600" dirty="0" smtClean="0">
                <a:solidFill>
                  <a:schemeClr val="tx1"/>
                </a:solidFill>
              </a:rPr>
              <a:t/>
            </a:r>
            <a:br>
              <a:rPr lang="de-DE" sz="1600" dirty="0" smtClean="0">
                <a:solidFill>
                  <a:schemeClr val="tx1"/>
                </a:solidFill>
              </a:rPr>
            </a:br>
            <a:r>
              <a:rPr lang="de-DE" sz="1300" b="0" dirty="0" smtClean="0">
                <a:solidFill>
                  <a:schemeClr val="tx1"/>
                </a:solidFill>
              </a:rPr>
              <a:t/>
            </a:r>
            <a:br>
              <a:rPr lang="de-DE" sz="1300" b="0" dirty="0" smtClean="0">
                <a:solidFill>
                  <a:schemeClr val="tx1"/>
                </a:solidFill>
              </a:rPr>
            </a:br>
            <a:r>
              <a:rPr lang="de-DE" sz="1300" b="0" dirty="0" smtClean="0">
                <a:solidFill>
                  <a:schemeClr val="tx1"/>
                </a:solidFill>
              </a:rPr>
              <a:t> Die Schüler Vincent </a:t>
            </a:r>
            <a:r>
              <a:rPr lang="de-DE" sz="1300" b="0" dirty="0" err="1" smtClean="0">
                <a:solidFill>
                  <a:schemeClr val="tx1"/>
                </a:solidFill>
              </a:rPr>
              <a:t>Groen</a:t>
            </a:r>
            <a:r>
              <a:rPr lang="de-DE" sz="1300" b="0" dirty="0" smtClean="0">
                <a:solidFill>
                  <a:schemeClr val="tx1"/>
                </a:solidFill>
              </a:rPr>
              <a:t> und Tom </a:t>
            </a:r>
            <a:r>
              <a:rPr lang="de-DE" sz="1300" b="0" dirty="0" err="1" smtClean="0">
                <a:solidFill>
                  <a:schemeClr val="tx1"/>
                </a:solidFill>
              </a:rPr>
              <a:t>Holtheide</a:t>
            </a:r>
            <a:r>
              <a:rPr lang="de-DE" sz="1300" b="0" dirty="0" smtClean="0">
                <a:solidFill>
                  <a:schemeClr val="tx1"/>
                </a:solidFill>
              </a:rPr>
              <a:t> haben Hausgärten auf ihre</a:t>
            </a:r>
            <a:br>
              <a:rPr lang="de-DE" sz="1300" b="0" dirty="0" smtClean="0">
                <a:solidFill>
                  <a:schemeClr val="tx1"/>
                </a:solidFill>
              </a:rPr>
            </a:br>
            <a:r>
              <a:rPr lang="de-DE" sz="1300" b="0" dirty="0" smtClean="0">
                <a:solidFill>
                  <a:schemeClr val="tx1"/>
                </a:solidFill>
              </a:rPr>
              <a:t> Bienenfreundlichkeit hin untersucht und    </a:t>
            </a:r>
            <a:br>
              <a:rPr lang="de-DE" sz="1300" b="0" dirty="0" smtClean="0">
                <a:solidFill>
                  <a:schemeClr val="tx1"/>
                </a:solidFill>
              </a:rPr>
            </a:br>
            <a:r>
              <a:rPr lang="de-DE" sz="1300" b="0" dirty="0" smtClean="0">
                <a:solidFill>
                  <a:schemeClr val="tx1"/>
                </a:solidFill>
              </a:rPr>
              <a:t>    Vorschläge erarbeitet, um die Gärten für die Bienen attraktiver zu gestalten. </a:t>
            </a:r>
            <a:br>
              <a:rPr lang="de-DE" sz="1300" b="0" dirty="0" smtClean="0">
                <a:solidFill>
                  <a:schemeClr val="tx1"/>
                </a:solidFill>
              </a:rPr>
            </a:br>
            <a:endParaRPr lang="de-DE" sz="1200" dirty="0">
              <a:solidFill>
                <a:schemeClr val="tx1"/>
              </a:solidFill>
            </a:endParaRPr>
          </a:p>
        </p:txBody>
      </p:sp>
      <p:sp>
        <p:nvSpPr>
          <p:cNvPr id="3" name="Inhaltsplatzhalter 2"/>
          <p:cNvSpPr>
            <a:spLocks noGrp="1"/>
          </p:cNvSpPr>
          <p:nvPr>
            <p:ph idx="1"/>
          </p:nvPr>
        </p:nvSpPr>
        <p:spPr>
          <a:xfrm>
            <a:off x="323528" y="5589240"/>
            <a:ext cx="8424936" cy="1008112"/>
          </a:xfrm>
        </p:spPr>
        <p:style>
          <a:lnRef idx="1">
            <a:schemeClr val="accent3"/>
          </a:lnRef>
          <a:fillRef idx="2">
            <a:schemeClr val="accent3"/>
          </a:fillRef>
          <a:effectRef idx="1">
            <a:schemeClr val="accent3"/>
          </a:effectRef>
          <a:fontRef idx="minor">
            <a:schemeClr val="dk1"/>
          </a:fontRef>
        </p:style>
        <p:txBody>
          <a:bodyPr>
            <a:noAutofit/>
          </a:bodyPr>
          <a:lstStyle/>
          <a:p>
            <a:r>
              <a:rPr lang="de-DE" sz="1400" b="1" dirty="0" smtClean="0"/>
              <a:t>Für die Bienen ist es wichtig, über kontinuierliche Futterquellen zu verfügen. Acht Nistmöglichkeiten für Wildbienen verbessern die Attraktivität der Gärten und werden bei der Verleihung des „Bienensiegels“ berücksichtigt.</a:t>
            </a:r>
            <a:r>
              <a:rPr lang="de-DE" sz="1200" dirty="0" smtClean="0"/>
              <a:t/>
            </a:r>
            <a:br>
              <a:rPr lang="de-DE" sz="1200" dirty="0" smtClean="0"/>
            </a:br>
            <a:endParaRPr lang="de-DE" sz="1400" dirty="0"/>
          </a:p>
        </p:txBody>
      </p:sp>
      <p:sp>
        <p:nvSpPr>
          <p:cNvPr id="4" name="Textfeld 3"/>
          <p:cNvSpPr txBox="1"/>
          <p:nvPr/>
        </p:nvSpPr>
        <p:spPr>
          <a:xfrm>
            <a:off x="1835696" y="3789040"/>
            <a:ext cx="1944216" cy="369332"/>
          </a:xfrm>
          <a:prstGeom prst="rect">
            <a:avLst/>
          </a:prstGeom>
          <a:noFill/>
        </p:spPr>
        <p:txBody>
          <a:bodyPr wrap="square" rtlCol="0">
            <a:spAutoFit/>
          </a:bodyPr>
          <a:lstStyle/>
          <a:p>
            <a:endParaRPr lang="de-DE" dirty="0"/>
          </a:p>
        </p:txBody>
      </p:sp>
      <p:pic>
        <p:nvPicPr>
          <p:cNvPr id="6" name="Grafik 5"/>
          <p:cNvPicPr/>
          <p:nvPr/>
        </p:nvPicPr>
        <p:blipFill>
          <a:blip r:embed="rId3" cstate="print"/>
          <a:srcRect/>
          <a:stretch>
            <a:fillRect/>
          </a:stretch>
        </p:blipFill>
        <p:spPr bwMode="auto">
          <a:xfrm>
            <a:off x="611560" y="2060848"/>
            <a:ext cx="3240360" cy="2736304"/>
          </a:xfrm>
          <a:prstGeom prst="rect">
            <a:avLst/>
          </a:prstGeom>
          <a:noFill/>
          <a:ln w="9525">
            <a:noFill/>
            <a:miter lim="800000"/>
            <a:headEnd/>
            <a:tailEnd/>
          </a:ln>
        </p:spPr>
      </p:pic>
      <p:pic>
        <p:nvPicPr>
          <p:cNvPr id="12290" name="Picture 2" descr="http://dasfichtehilft.de/wp-content/blogs.dir/12/files/2013/11/Bin.png"/>
          <p:cNvPicPr>
            <a:picLocks noChangeAspect="1" noChangeArrowheads="1"/>
          </p:cNvPicPr>
          <p:nvPr/>
        </p:nvPicPr>
        <p:blipFill>
          <a:blip r:embed="rId4" cstate="print"/>
          <a:srcRect/>
          <a:stretch>
            <a:fillRect/>
          </a:stretch>
        </p:blipFill>
        <p:spPr bwMode="auto">
          <a:xfrm>
            <a:off x="1619672" y="2708920"/>
            <a:ext cx="1207393" cy="1391963"/>
          </a:xfrm>
          <a:prstGeom prst="rect">
            <a:avLst/>
          </a:prstGeom>
          <a:noFill/>
        </p:spPr>
      </p:pic>
      <p:pic>
        <p:nvPicPr>
          <p:cNvPr id="14" name="Grafik 13" descr="Bunt blühende Blumen Staudenrabatte"/>
          <p:cNvPicPr/>
          <p:nvPr/>
        </p:nvPicPr>
        <p:blipFill>
          <a:blip r:embed="rId5" cstate="print"/>
          <a:srcRect/>
          <a:stretch>
            <a:fillRect/>
          </a:stretch>
        </p:blipFill>
        <p:spPr bwMode="auto">
          <a:xfrm>
            <a:off x="3851920" y="2060848"/>
            <a:ext cx="4896544" cy="3452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517232"/>
            <a:ext cx="8352928" cy="1008112"/>
          </a:xfrm>
        </p:spPr>
        <p:style>
          <a:lnRef idx="1">
            <a:schemeClr val="accent3"/>
          </a:lnRef>
          <a:fillRef idx="2">
            <a:schemeClr val="accent3"/>
          </a:fillRef>
          <a:effectRef idx="1">
            <a:schemeClr val="accent3"/>
          </a:effectRef>
          <a:fontRef idx="minor">
            <a:schemeClr val="dk1"/>
          </a:fontRef>
        </p:style>
        <p:txBody>
          <a:bodyPr>
            <a:noAutofit/>
          </a:bodyPr>
          <a:lstStyle/>
          <a:p>
            <a:r>
              <a:rPr lang="de-DE" sz="1800" dirty="0" smtClean="0">
                <a:solidFill>
                  <a:schemeClr val="tx1"/>
                </a:solidFill>
              </a:rPr>
              <a:t>Die Bienen haben einen Jahreszyklus, der von den klimatischen Bedingungen und von der Entwicklung des Volkes  abhängig ist. </a:t>
            </a:r>
            <a:endParaRPr lang="de-DE" sz="1800" dirty="0">
              <a:solidFill>
                <a:schemeClr val="tx1"/>
              </a:solidFill>
            </a:endParaRPr>
          </a:p>
        </p:txBody>
      </p:sp>
      <p:pic>
        <p:nvPicPr>
          <p:cNvPr id="4" name="Grafik1"/>
          <p:cNvPicPr>
            <a:picLocks noGrp="1"/>
          </p:cNvPicPr>
          <p:nvPr>
            <p:ph idx="1"/>
          </p:nvPr>
        </p:nvPicPr>
        <p:blipFill>
          <a:blip r:embed="rId3" cstate="print"/>
          <a:srcRect/>
          <a:stretch>
            <a:fillRect/>
          </a:stretch>
        </p:blipFill>
        <p:spPr bwMode="auto">
          <a:xfrm>
            <a:off x="2483768" y="1196752"/>
            <a:ext cx="3683769" cy="3816424"/>
          </a:xfrm>
          <a:prstGeom prst="rect">
            <a:avLst/>
          </a:prstGeom>
          <a:noFill/>
          <a:ln w="9525">
            <a:noFill/>
            <a:miter lim="800000"/>
            <a:headEnd/>
            <a:tailEnd/>
          </a:ln>
        </p:spPr>
      </p:pic>
      <p:sp>
        <p:nvSpPr>
          <p:cNvPr id="7" name="Textfeld 6"/>
          <p:cNvSpPr txBox="1"/>
          <p:nvPr/>
        </p:nvSpPr>
        <p:spPr>
          <a:xfrm>
            <a:off x="323528" y="3933056"/>
            <a:ext cx="2664296" cy="276999"/>
          </a:xfrm>
          <a:prstGeom prst="rect">
            <a:avLst/>
          </a:prstGeom>
          <a:noFill/>
        </p:spPr>
        <p:txBody>
          <a:bodyPr wrap="square" rtlCol="0">
            <a:spAutoFit/>
          </a:bodyPr>
          <a:lstStyle/>
          <a:p>
            <a:r>
              <a:rPr lang="de-DE" sz="1200" b="1" dirty="0" smtClean="0"/>
              <a:t>1. Absteigende Entwicklung</a:t>
            </a:r>
            <a:endParaRPr lang="de-DE" sz="1200" b="1" dirty="0"/>
          </a:p>
        </p:txBody>
      </p:sp>
      <p:sp>
        <p:nvSpPr>
          <p:cNvPr id="8" name="Textfeld 7"/>
          <p:cNvSpPr txBox="1"/>
          <p:nvPr/>
        </p:nvSpPr>
        <p:spPr>
          <a:xfrm>
            <a:off x="971600" y="1988840"/>
            <a:ext cx="2160240" cy="276999"/>
          </a:xfrm>
          <a:prstGeom prst="rect">
            <a:avLst/>
          </a:prstGeom>
          <a:noFill/>
        </p:spPr>
        <p:txBody>
          <a:bodyPr wrap="square" rtlCol="0">
            <a:spAutoFit/>
          </a:bodyPr>
          <a:lstStyle/>
          <a:p>
            <a:r>
              <a:rPr lang="de-DE" sz="1200" b="1" dirty="0" smtClean="0"/>
              <a:t>2. Winterruhe </a:t>
            </a:r>
            <a:endParaRPr lang="de-DE" sz="1200" b="1" dirty="0"/>
          </a:p>
        </p:txBody>
      </p:sp>
      <p:sp>
        <p:nvSpPr>
          <p:cNvPr id="9" name="Textfeld 8"/>
          <p:cNvSpPr txBox="1"/>
          <p:nvPr/>
        </p:nvSpPr>
        <p:spPr>
          <a:xfrm>
            <a:off x="6156176" y="2924944"/>
            <a:ext cx="2736304" cy="276999"/>
          </a:xfrm>
          <a:prstGeom prst="rect">
            <a:avLst/>
          </a:prstGeom>
          <a:noFill/>
        </p:spPr>
        <p:txBody>
          <a:bodyPr wrap="square" rtlCol="0">
            <a:spAutoFit/>
          </a:bodyPr>
          <a:lstStyle/>
          <a:p>
            <a:r>
              <a:rPr lang="de-DE" sz="1200" b="1" dirty="0" smtClean="0"/>
              <a:t>3. Aufsteigende Entwicklung</a:t>
            </a:r>
            <a:endParaRPr lang="de-DE" sz="1200" b="1" dirty="0"/>
          </a:p>
        </p:txBody>
      </p:sp>
      <p:sp>
        <p:nvSpPr>
          <p:cNvPr id="10" name="Textfeld 9"/>
          <p:cNvSpPr txBox="1"/>
          <p:nvPr/>
        </p:nvSpPr>
        <p:spPr>
          <a:xfrm>
            <a:off x="5508104" y="4581128"/>
            <a:ext cx="3384376" cy="461665"/>
          </a:xfrm>
          <a:prstGeom prst="rect">
            <a:avLst/>
          </a:prstGeom>
          <a:noFill/>
        </p:spPr>
        <p:txBody>
          <a:bodyPr wrap="square" rtlCol="0">
            <a:spAutoFit/>
          </a:bodyPr>
          <a:lstStyle/>
          <a:p>
            <a:r>
              <a:rPr lang="de-DE" sz="1200" b="1" dirty="0" smtClean="0"/>
              <a:t>4. Spätfrühling/Sommer </a:t>
            </a:r>
          </a:p>
          <a:p>
            <a:r>
              <a:rPr lang="de-DE" sz="1200" b="1" dirty="0" smtClean="0"/>
              <a:t>    Höhepunkt der Volksentwicklung</a:t>
            </a:r>
            <a:endParaRPr lang="de-DE" sz="1200" b="1" dirty="0"/>
          </a:p>
        </p:txBody>
      </p:sp>
      <p:sp>
        <p:nvSpPr>
          <p:cNvPr id="11" name="Textfeld 10"/>
          <p:cNvSpPr txBox="1"/>
          <p:nvPr/>
        </p:nvSpPr>
        <p:spPr>
          <a:xfrm>
            <a:off x="2627784" y="692696"/>
            <a:ext cx="3168352" cy="400110"/>
          </a:xfrm>
          <a:prstGeom prst="rect">
            <a:avLst/>
          </a:prstGeom>
          <a:noFill/>
        </p:spPr>
        <p:txBody>
          <a:bodyPr wrap="square" rtlCol="0">
            <a:spAutoFit/>
          </a:bodyPr>
          <a:lstStyle/>
          <a:p>
            <a:r>
              <a:rPr lang="de-DE" sz="2000" b="1" dirty="0" smtClean="0"/>
              <a:t>   Der Bienenzyklus</a:t>
            </a:r>
            <a:endParaRPr lang="de-DE" sz="2000" b="1" dirty="0"/>
          </a:p>
        </p:txBody>
      </p:sp>
      <p:pic>
        <p:nvPicPr>
          <p:cNvPr id="13" name="Grafik 12" descr="Bildergebnis für biene"/>
          <p:cNvPicPr/>
          <p:nvPr/>
        </p:nvPicPr>
        <p:blipFill>
          <a:blip r:embed="rId4" cstate="print"/>
          <a:srcRect/>
          <a:stretch>
            <a:fillRect/>
          </a:stretch>
        </p:blipFill>
        <p:spPr bwMode="auto">
          <a:xfrm>
            <a:off x="6372200" y="908720"/>
            <a:ext cx="1936254"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D:\2013_12_17\DSC_0219.JPG"/>
          <p:cNvPicPr/>
          <p:nvPr/>
        </p:nvPicPr>
        <p:blipFill>
          <a:blip r:embed="rId3" cstate="print">
            <a:lum/>
          </a:blip>
          <a:srcRect/>
          <a:stretch>
            <a:fillRect/>
          </a:stretch>
        </p:blipFill>
        <p:spPr bwMode="auto">
          <a:xfrm>
            <a:off x="323528" y="404664"/>
            <a:ext cx="8424936" cy="5688633"/>
          </a:xfrm>
          <a:prstGeom prst="rect">
            <a:avLst/>
          </a:prstGeom>
          <a:noFill/>
          <a:ln w="9525">
            <a:noFill/>
            <a:miter lim="800000"/>
            <a:headEnd/>
            <a:tailEnd/>
          </a:ln>
        </p:spPr>
      </p:pic>
      <p:sp>
        <p:nvSpPr>
          <p:cNvPr id="2" name="Titel 1"/>
          <p:cNvSpPr>
            <a:spLocks noGrp="1"/>
          </p:cNvSpPr>
          <p:nvPr>
            <p:ph type="title"/>
          </p:nvPr>
        </p:nvSpPr>
        <p:spPr>
          <a:xfrm>
            <a:off x="323528" y="4983480"/>
            <a:ext cx="8496944" cy="1874520"/>
          </a:xfrm>
        </p:spPr>
        <p:style>
          <a:lnRef idx="1">
            <a:schemeClr val="accent3"/>
          </a:lnRef>
          <a:fillRef idx="2">
            <a:schemeClr val="accent3"/>
          </a:fillRef>
          <a:effectRef idx="1">
            <a:schemeClr val="accent3"/>
          </a:effectRef>
          <a:fontRef idx="minor">
            <a:schemeClr val="dk1"/>
          </a:fontRef>
        </p:style>
        <p:txBody>
          <a:bodyPr>
            <a:normAutofit/>
          </a:bodyPr>
          <a:lstStyle/>
          <a:p>
            <a:r>
              <a:rPr lang="de-DE" sz="2000" dirty="0" smtClean="0">
                <a:solidFill>
                  <a:schemeClr val="tx1"/>
                </a:solidFill>
              </a:rPr>
              <a:t>Zusammen mit Projektpartnern ist im Zeitraum 2013 bis 2015 eine Fläche von großer ökologischer Bedeutung geschaffen worden. Insgesamt 60 Obstbäume sind Nahrungsquelle für Bienenvölker ansässiger Imker, aber auch für Wildbienen.</a:t>
            </a:r>
            <a:r>
              <a:rPr lang="de-DE" sz="1200" dirty="0" smtClean="0">
                <a:solidFill>
                  <a:schemeClr val="tx1"/>
                </a:solidFill>
              </a:rPr>
              <a:t/>
            </a:r>
            <a:br>
              <a:rPr lang="de-DE" sz="1200" dirty="0" smtClean="0">
                <a:solidFill>
                  <a:schemeClr val="tx1"/>
                </a:solidFill>
              </a:rPr>
            </a:br>
            <a:endParaRPr lang="de-DE" sz="1200" dirty="0">
              <a:solidFill>
                <a:schemeClr val="tx1"/>
              </a:solidFill>
            </a:endParaRPr>
          </a:p>
        </p:txBody>
      </p:sp>
      <p:sp>
        <p:nvSpPr>
          <p:cNvPr id="3" name="Inhaltsplatzhalter 2"/>
          <p:cNvSpPr>
            <a:spLocks noGrp="1"/>
          </p:cNvSpPr>
          <p:nvPr>
            <p:ph idx="1"/>
          </p:nvPr>
        </p:nvSpPr>
        <p:spPr/>
        <p:txBody>
          <a:bodyPr>
            <a:normAutofit/>
          </a:bodyPr>
          <a:lstStyle/>
          <a:p>
            <a:pPr>
              <a:buNone/>
            </a:pPr>
            <a:r>
              <a:rPr lang="de-DE" sz="1300" b="1" dirty="0" smtClean="0"/>
              <a:t>Projekt 2:</a:t>
            </a:r>
            <a:r>
              <a:rPr lang="de-DE" sz="1300" dirty="0" smtClean="0"/>
              <a:t> </a:t>
            </a:r>
            <a:r>
              <a:rPr lang="de-DE" sz="1300" b="1" dirty="0" smtClean="0"/>
              <a:t>Anlegen einer </a:t>
            </a:r>
          </a:p>
          <a:p>
            <a:pPr>
              <a:buNone/>
            </a:pPr>
            <a:endParaRPr lang="de-DE" sz="1200" dirty="0" smtClean="0"/>
          </a:p>
          <a:p>
            <a:pPr>
              <a:buNone/>
            </a:pPr>
            <a:r>
              <a:rPr lang="de-DE" sz="2000" b="1" dirty="0" smtClean="0"/>
              <a:t>STREUOBSTWIESE</a:t>
            </a:r>
          </a:p>
          <a:p>
            <a:pPr>
              <a:buNone/>
            </a:pPr>
            <a:endParaRPr lang="de-DE" sz="1600" b="1" dirty="0" smtClean="0"/>
          </a:p>
          <a:p>
            <a:pPr>
              <a:buNone/>
            </a:pPr>
            <a:r>
              <a:rPr lang="de-DE" sz="1300" b="1" dirty="0" smtClean="0"/>
              <a:t>auf dem Gelände der Stadtwerke Osnabrück, </a:t>
            </a:r>
          </a:p>
          <a:p>
            <a:pPr>
              <a:buNone/>
            </a:pPr>
            <a:r>
              <a:rPr lang="de-DE" sz="1300" b="1" dirty="0" smtClean="0"/>
              <a:t>als Kompensation von Maßnahmen im Stadtbereich. </a:t>
            </a:r>
          </a:p>
          <a:p>
            <a:pPr algn="ctr">
              <a:buNone/>
            </a:pPr>
            <a:endParaRPr lang="de-DE" sz="13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445224"/>
            <a:ext cx="8496944" cy="108012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de-DE" sz="2000" dirty="0" smtClean="0">
                <a:solidFill>
                  <a:schemeClr val="tx1"/>
                </a:solidFill>
              </a:rPr>
              <a:t>Schüler der Berufsbildenden Schulen Osnabrück-Haste und der Montessori-Schule gemeinsam mit ihren Lehrern und Mitarbeitern der Stadtwerke Osnabrück.</a:t>
            </a:r>
            <a:endParaRPr lang="de-DE" sz="2000" dirty="0">
              <a:solidFill>
                <a:schemeClr val="tx1"/>
              </a:solidFill>
            </a:endParaRPr>
          </a:p>
        </p:txBody>
      </p:sp>
      <p:pic>
        <p:nvPicPr>
          <p:cNvPr id="4" name="Inhaltsplatzhalter 3" descr="C:\Users\VDB\Documents\Schule\11_Obstwiesen_Pflanzaktion.jpg"/>
          <p:cNvPicPr>
            <a:picLocks noGrp="1"/>
          </p:cNvPicPr>
          <p:nvPr>
            <p:ph idx="1"/>
          </p:nvPr>
        </p:nvPicPr>
        <p:blipFill>
          <a:blip r:embed="rId3" cstate="print"/>
          <a:srcRect/>
          <a:stretch>
            <a:fillRect/>
          </a:stretch>
        </p:blipFill>
        <p:spPr bwMode="auto">
          <a:xfrm>
            <a:off x="323528" y="404664"/>
            <a:ext cx="8496944" cy="4968552"/>
          </a:xfrm>
          <a:prstGeom prst="rect">
            <a:avLst/>
          </a:prstGeom>
          <a:noFill/>
          <a:ln w="9525">
            <a:noFill/>
            <a:miter lim="800000"/>
            <a:headEnd/>
            <a:tailEnd/>
          </a:ln>
        </p:spPr>
      </p:pic>
      <p:sp>
        <p:nvSpPr>
          <p:cNvPr id="5" name="Textfeld 4"/>
          <p:cNvSpPr txBox="1"/>
          <p:nvPr/>
        </p:nvSpPr>
        <p:spPr>
          <a:xfrm>
            <a:off x="1835696" y="908720"/>
            <a:ext cx="2448272" cy="400110"/>
          </a:xfrm>
          <a:prstGeom prst="rect">
            <a:avLst/>
          </a:prstGeom>
          <a:noFill/>
        </p:spPr>
        <p:txBody>
          <a:bodyPr wrap="square" rtlCol="0">
            <a:spAutoFit/>
          </a:bodyPr>
          <a:lstStyle/>
          <a:p>
            <a:r>
              <a:rPr lang="de-DE" sz="2000" b="1" dirty="0" smtClean="0"/>
              <a:t>Streuobstwiese</a:t>
            </a:r>
            <a:endParaRPr lang="de-DE"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517232"/>
            <a:ext cx="8496944" cy="1152128"/>
          </a:xfrm>
        </p:spPr>
        <p:style>
          <a:lnRef idx="1">
            <a:schemeClr val="accent3"/>
          </a:lnRef>
          <a:fillRef idx="2">
            <a:schemeClr val="accent3"/>
          </a:fillRef>
          <a:effectRef idx="1">
            <a:schemeClr val="accent3"/>
          </a:effectRef>
          <a:fontRef idx="minor">
            <a:schemeClr val="dk1"/>
          </a:fontRef>
        </p:style>
        <p:txBody>
          <a:bodyPr>
            <a:noAutofit/>
          </a:bodyPr>
          <a:lstStyle/>
          <a:p>
            <a:r>
              <a:rPr lang="de-DE" sz="1800" dirty="0" smtClean="0">
                <a:solidFill>
                  <a:schemeClr val="tx1"/>
                </a:solidFill>
              </a:rPr>
              <a:t>Auf Streuobstwiesen können zwischen 2.000 und 5.000 Tierarten beheimatet sein.</a:t>
            </a:r>
            <a:br>
              <a:rPr lang="de-DE" sz="1800" dirty="0" smtClean="0">
                <a:solidFill>
                  <a:schemeClr val="tx1"/>
                </a:solidFill>
              </a:rPr>
            </a:br>
            <a:r>
              <a:rPr lang="de-DE" sz="1800" dirty="0" smtClean="0">
                <a:solidFill>
                  <a:schemeClr val="tx1"/>
                </a:solidFill>
              </a:rPr>
              <a:t>Den größten Anteil nehmen dabei Insekten, wie Käfer, Wespen, Hummeln und Bienen ein. </a:t>
            </a:r>
            <a:endParaRPr lang="de-DE" sz="1800" dirty="0">
              <a:solidFill>
                <a:schemeClr val="tx1"/>
              </a:solidFill>
            </a:endParaRPr>
          </a:p>
        </p:txBody>
      </p:sp>
      <p:sp>
        <p:nvSpPr>
          <p:cNvPr id="3" name="Inhaltsplatzhalter 2"/>
          <p:cNvSpPr>
            <a:spLocks noGrp="1"/>
          </p:cNvSpPr>
          <p:nvPr>
            <p:ph idx="1"/>
          </p:nvPr>
        </p:nvSpPr>
        <p:spPr/>
        <p:txBody>
          <a:bodyPr/>
          <a:lstStyle/>
          <a:p>
            <a:pPr lvl="4"/>
            <a:r>
              <a:rPr lang="de-DE" dirty="0" smtClean="0"/>
              <a:t>                                    </a:t>
            </a:r>
            <a:r>
              <a:rPr lang="de-DE" sz="2000" b="1" dirty="0" smtClean="0"/>
              <a:t>Streuobstwiese</a:t>
            </a:r>
            <a:endParaRPr lang="de-DE" sz="2000" b="1" dirty="0"/>
          </a:p>
        </p:txBody>
      </p:sp>
      <p:pic>
        <p:nvPicPr>
          <p:cNvPr id="5" name="Grafik 4" descr="D:\2013_12_11\DSC_0911.JPG"/>
          <p:cNvPicPr/>
          <p:nvPr/>
        </p:nvPicPr>
        <p:blipFill>
          <a:blip r:embed="rId3" cstate="print"/>
          <a:srcRect/>
          <a:stretch>
            <a:fillRect/>
          </a:stretch>
        </p:blipFill>
        <p:spPr bwMode="auto">
          <a:xfrm>
            <a:off x="611560" y="620688"/>
            <a:ext cx="4032448" cy="2908920"/>
          </a:xfrm>
          <a:prstGeom prst="rect">
            <a:avLst/>
          </a:prstGeom>
          <a:noFill/>
          <a:ln w="9525">
            <a:noFill/>
            <a:miter lim="800000"/>
            <a:headEnd/>
            <a:tailEnd/>
          </a:ln>
        </p:spPr>
      </p:pic>
      <p:pic>
        <p:nvPicPr>
          <p:cNvPr id="7" name="Grafik 6" descr="D:\2013_12_13\DSC_0057.JPG"/>
          <p:cNvPicPr/>
          <p:nvPr/>
        </p:nvPicPr>
        <p:blipFill>
          <a:blip r:embed="rId4" cstate="print"/>
          <a:srcRect/>
          <a:stretch>
            <a:fillRect/>
          </a:stretch>
        </p:blipFill>
        <p:spPr bwMode="auto">
          <a:xfrm>
            <a:off x="4139952" y="1988840"/>
            <a:ext cx="4464496" cy="3456384"/>
          </a:xfrm>
          <a:prstGeom prst="rect">
            <a:avLst/>
          </a:prstGeom>
          <a:noFill/>
          <a:ln w="9525">
            <a:noFill/>
            <a:miter lim="800000"/>
            <a:headEnd/>
            <a:tailEnd/>
          </a:ln>
        </p:spPr>
      </p:pic>
      <p:sp>
        <p:nvSpPr>
          <p:cNvPr id="10" name="Textfeld 9"/>
          <p:cNvSpPr txBox="1"/>
          <p:nvPr/>
        </p:nvSpPr>
        <p:spPr>
          <a:xfrm>
            <a:off x="4644008" y="1556792"/>
            <a:ext cx="4032448" cy="338554"/>
          </a:xfrm>
          <a:prstGeom prst="rect">
            <a:avLst/>
          </a:prstGeom>
          <a:noFill/>
        </p:spPr>
        <p:txBody>
          <a:bodyPr wrap="square" rtlCol="0">
            <a:spAutoFit/>
          </a:bodyPr>
          <a:lstStyle/>
          <a:p>
            <a:r>
              <a:rPr lang="de-DE" sz="1600" b="1" dirty="0" smtClean="0"/>
              <a:t>Das Einrammen der Baumpfähle</a:t>
            </a:r>
            <a:endParaRPr lang="de-DE" sz="1600" b="1" dirty="0"/>
          </a:p>
        </p:txBody>
      </p:sp>
      <p:sp>
        <p:nvSpPr>
          <p:cNvPr id="11" name="Textfeld 10"/>
          <p:cNvSpPr txBox="1"/>
          <p:nvPr/>
        </p:nvSpPr>
        <p:spPr>
          <a:xfrm>
            <a:off x="539552" y="3573016"/>
            <a:ext cx="3600400" cy="646331"/>
          </a:xfrm>
          <a:prstGeom prst="rect">
            <a:avLst/>
          </a:prstGeom>
          <a:noFill/>
        </p:spPr>
        <p:txBody>
          <a:bodyPr wrap="square" rtlCol="0">
            <a:spAutoFit/>
          </a:bodyPr>
          <a:lstStyle/>
          <a:p>
            <a:r>
              <a:rPr lang="de-DE" b="1" dirty="0" smtClean="0"/>
              <a:t>Ein Apfelbaum wird gepflanzt.</a:t>
            </a:r>
            <a:endParaRPr lang="de-DE"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301208"/>
            <a:ext cx="8424936" cy="1556792"/>
          </a:xfrm>
        </p:spPr>
        <p:style>
          <a:lnRef idx="1">
            <a:schemeClr val="accent3"/>
          </a:lnRef>
          <a:fillRef idx="2">
            <a:schemeClr val="accent3"/>
          </a:fillRef>
          <a:effectRef idx="1">
            <a:schemeClr val="accent3"/>
          </a:effectRef>
          <a:fontRef idx="minor">
            <a:schemeClr val="dk1"/>
          </a:fontRef>
        </p:style>
        <p:txBody>
          <a:bodyPr>
            <a:noAutofit/>
          </a:bodyPr>
          <a:lstStyle/>
          <a:p>
            <a:r>
              <a:rPr lang="de-DE" sz="1600" dirty="0" smtClean="0">
                <a:solidFill>
                  <a:schemeClr val="tx1"/>
                </a:solidFill>
              </a:rPr>
              <a:t/>
            </a:r>
            <a:br>
              <a:rPr lang="de-DE" sz="1600" dirty="0" smtClean="0">
                <a:solidFill>
                  <a:schemeClr val="tx1"/>
                </a:solidFill>
              </a:rPr>
            </a:br>
            <a:r>
              <a:rPr lang="de-DE" sz="1600" dirty="0" smtClean="0">
                <a:solidFill>
                  <a:schemeClr val="tx1"/>
                </a:solidFill>
              </a:rPr>
              <a:t/>
            </a:r>
            <a:br>
              <a:rPr lang="de-DE" sz="1600" dirty="0" smtClean="0">
                <a:solidFill>
                  <a:schemeClr val="tx1"/>
                </a:solidFill>
              </a:rPr>
            </a:br>
            <a:r>
              <a:rPr lang="de-DE" sz="1600" dirty="0" smtClean="0">
                <a:solidFill>
                  <a:schemeClr val="tx1"/>
                </a:solidFill>
              </a:rPr>
              <a:t>Die beteiligten Klassen der BBS Haste konnten bei diesem Projekt das Leitbild unserer Schule live umsetzen: „ Wir tragen Verantwortung für kommende Generationen und gehen schonend mit den ökologischen und ökonomischen Ressourcen um, damit die sich wandelnden ökologischen Herausforderungen wahrgenommen und bewältigt werden können“.                    </a:t>
            </a:r>
            <a:endParaRPr lang="de-DE" sz="1200" dirty="0">
              <a:solidFill>
                <a:schemeClr val="tx1"/>
              </a:solidFill>
            </a:endParaRPr>
          </a:p>
        </p:txBody>
      </p:sp>
      <p:pic>
        <p:nvPicPr>
          <p:cNvPr id="5" name="Inhaltsplatzhalter 4" descr="D:\2013_12_13\DSC_0125.jpg"/>
          <p:cNvPicPr>
            <a:picLocks noGrp="1"/>
          </p:cNvPicPr>
          <p:nvPr>
            <p:ph sz="half" idx="1"/>
          </p:nvPr>
        </p:nvPicPr>
        <p:blipFill>
          <a:blip r:embed="rId3" cstate="print"/>
          <a:srcRect/>
          <a:stretch>
            <a:fillRect/>
          </a:stretch>
        </p:blipFill>
        <p:spPr bwMode="auto">
          <a:xfrm>
            <a:off x="539552" y="548680"/>
            <a:ext cx="2952327" cy="3960439"/>
          </a:xfrm>
          <a:prstGeom prst="rect">
            <a:avLst/>
          </a:prstGeom>
          <a:noFill/>
          <a:ln w="9525">
            <a:noFill/>
            <a:miter lim="800000"/>
            <a:headEnd/>
            <a:tailEnd/>
          </a:ln>
        </p:spPr>
      </p:pic>
      <p:pic>
        <p:nvPicPr>
          <p:cNvPr id="6" name="Inhaltsplatzhalter 5" descr="D:\2013_12_13\DSC_0186.JPG"/>
          <p:cNvPicPr>
            <a:picLocks noGrp="1"/>
          </p:cNvPicPr>
          <p:nvPr>
            <p:ph sz="half" idx="2"/>
          </p:nvPr>
        </p:nvPicPr>
        <p:blipFill>
          <a:blip r:embed="rId4" cstate="print"/>
          <a:srcRect/>
          <a:stretch>
            <a:fillRect/>
          </a:stretch>
        </p:blipFill>
        <p:spPr bwMode="auto">
          <a:xfrm>
            <a:off x="3203848" y="1196752"/>
            <a:ext cx="5040560" cy="3672408"/>
          </a:xfrm>
          <a:prstGeom prst="rect">
            <a:avLst/>
          </a:prstGeom>
          <a:noFill/>
          <a:ln w="9525">
            <a:noFill/>
            <a:miter lim="800000"/>
            <a:headEnd/>
            <a:tailEnd/>
          </a:ln>
        </p:spPr>
      </p:pic>
      <p:sp>
        <p:nvSpPr>
          <p:cNvPr id="7" name="Textfeld 6"/>
          <p:cNvSpPr txBox="1"/>
          <p:nvPr/>
        </p:nvSpPr>
        <p:spPr>
          <a:xfrm>
            <a:off x="539552" y="4509120"/>
            <a:ext cx="266429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sz="1600" b="1" dirty="0" smtClean="0"/>
              <a:t>Der Baum ist gepflanzt.</a:t>
            </a:r>
            <a:endParaRPr lang="de-DE" sz="1600" b="1" dirty="0"/>
          </a:p>
        </p:txBody>
      </p:sp>
      <p:sp>
        <p:nvSpPr>
          <p:cNvPr id="8" name="Textfeld 7"/>
          <p:cNvSpPr txBox="1"/>
          <p:nvPr/>
        </p:nvSpPr>
        <p:spPr>
          <a:xfrm>
            <a:off x="3563888" y="548680"/>
            <a:ext cx="468052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sz="1600" b="1" dirty="0" smtClean="0"/>
              <a:t>Zeit für das Gruppenbild: </a:t>
            </a:r>
          </a:p>
          <a:p>
            <a:r>
              <a:rPr lang="de-DE" sz="1600" b="1" dirty="0" smtClean="0"/>
              <a:t>Schüler der BBS Haste</a:t>
            </a:r>
            <a:endParaRPr lang="de-DE" sz="1600" b="1" dirty="0"/>
          </a:p>
        </p:txBody>
      </p:sp>
      <p:sp>
        <p:nvSpPr>
          <p:cNvPr id="9" name="Textfeld 8"/>
          <p:cNvSpPr txBox="1"/>
          <p:nvPr/>
        </p:nvSpPr>
        <p:spPr>
          <a:xfrm>
            <a:off x="3275856" y="4869160"/>
            <a:ext cx="4968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b="1" dirty="0" smtClean="0"/>
              <a:t>Umweltschule „</a:t>
            </a:r>
            <a:r>
              <a:rPr lang="de-DE" b="1" dirty="0" err="1" smtClean="0"/>
              <a:t>life</a:t>
            </a:r>
            <a:r>
              <a:rPr lang="de-DE" b="1" dirty="0" smtClean="0"/>
              <a:t>“</a:t>
            </a:r>
            <a:endParaRPr lang="de-DE"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nymed">
  <a:themeElements>
    <a:clrScheme name="Ganymed">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anymed">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525</Words>
  <Application>Microsoft Office PowerPoint</Application>
  <PresentationFormat>Bildschirmpräsentation (4:3)</PresentationFormat>
  <Paragraphs>97</Paragraphs>
  <Slides>14</Slides>
  <Notes>14</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Ganymed</vt:lpstr>
      <vt:lpstr>Wie können wir die Bienenpopulation in unserer Region fördern?</vt:lpstr>
      <vt:lpstr>PowerPoint-Präsentation</vt:lpstr>
      <vt:lpstr>PowerPoint-Präsentation</vt:lpstr>
      <vt:lpstr>Projekt 1: Teilnahme am Wettbewerb „Jugend forscht 2014“ mit dem Thema:   BIENENSIEGEL   Die Schüler Vincent Groen und Tom Holtheide haben Hausgärten auf ihre  Bienenfreundlichkeit hin untersucht und         Vorschläge erarbeitet, um die Gärten für die Bienen attraktiver zu gestalten.  </vt:lpstr>
      <vt:lpstr>Die Bienen haben einen Jahreszyklus, der von den klimatischen Bedingungen und von der Entwicklung des Volkes  abhängig ist. </vt:lpstr>
      <vt:lpstr>Zusammen mit Projektpartnern ist im Zeitraum 2013 bis 2015 eine Fläche von großer ökologischer Bedeutung geschaffen worden. Insgesamt 60 Obstbäume sind Nahrungsquelle für Bienenvölker ansässiger Imker, aber auch für Wildbienen. </vt:lpstr>
      <vt:lpstr>Schüler der Berufsbildenden Schulen Osnabrück-Haste und der Montessori-Schule gemeinsam mit ihren Lehrern und Mitarbeitern der Stadtwerke Osnabrück.</vt:lpstr>
      <vt:lpstr>Auf Streuobstwiesen können zwischen 2.000 und 5.000 Tierarten beheimatet sein. Den größten Anteil nehmen dabei Insekten, wie Käfer, Wespen, Hummeln und Bienen ein. </vt:lpstr>
      <vt:lpstr>  Die beteiligten Klassen der BBS Haste konnten bei diesem Projekt das Leitbild unserer Schule live umsetzen: „ Wir tragen Verantwortung für kommende Generationen und gehen schonend mit den ökologischen und ökonomischen Ressourcen um, damit die sich wandelnden ökologischen Herausforderungen wahrgenommen und bewältigt werden können“.                    </vt:lpstr>
      <vt:lpstr>PowerPoint-Präsentation</vt:lpstr>
      <vt:lpstr>für ihren eigenen  Garten und für Schulprojekte,  um so die  Ansiedlung von  Wildbienen und  Insekten an  vielen Standorten  im Landkreis Osnabrück zu fördern.</vt:lpstr>
      <vt:lpstr>Kleine Insektenhotels für den heimischen Garten</vt:lpstr>
      <vt:lpstr>Das neue Insektenhotel ist getreu unserem Leitbild ein fester Bestandteil unserer Umweltbildung an der BBS- Haste. </vt:lpstr>
      <vt:lpstr>Betreuung der Projekte: Friedrich Held  Hendrik Leewe Bernard vor dem Brocke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Mykorrhiza im konventionellen Landbau auf der Spur</dc:title>
  <dc:creator>Hendrea</dc:creator>
  <cp:lastModifiedBy>Janke</cp:lastModifiedBy>
  <cp:revision>529</cp:revision>
  <dcterms:created xsi:type="dcterms:W3CDTF">2015-03-15T15:37:05Z</dcterms:created>
  <dcterms:modified xsi:type="dcterms:W3CDTF">2015-11-02T17:04:43Z</dcterms:modified>
</cp:coreProperties>
</file>