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0"/>
  </p:notesMasterIdLst>
  <p:sldIdLst>
    <p:sldId id="311" r:id="rId2"/>
    <p:sldId id="257" r:id="rId3"/>
    <p:sldId id="258" r:id="rId4"/>
    <p:sldId id="287" r:id="rId5"/>
    <p:sldId id="284" r:id="rId6"/>
    <p:sldId id="285" r:id="rId7"/>
    <p:sldId id="260" r:id="rId8"/>
    <p:sldId id="288" r:id="rId9"/>
    <p:sldId id="263" r:id="rId10"/>
    <p:sldId id="289" r:id="rId11"/>
    <p:sldId id="291" r:id="rId12"/>
    <p:sldId id="292" r:id="rId13"/>
    <p:sldId id="265" r:id="rId14"/>
    <p:sldId id="282" r:id="rId15"/>
    <p:sldId id="293" r:id="rId16"/>
    <p:sldId id="298" r:id="rId17"/>
    <p:sldId id="297" r:id="rId18"/>
    <p:sldId id="276" r:id="rId19"/>
    <p:sldId id="280" r:id="rId20"/>
    <p:sldId id="309" r:id="rId21"/>
    <p:sldId id="307" r:id="rId22"/>
    <p:sldId id="299" r:id="rId23"/>
    <p:sldId id="301" r:id="rId24"/>
    <p:sldId id="300" r:id="rId25"/>
    <p:sldId id="303" r:id="rId26"/>
    <p:sldId id="279" r:id="rId27"/>
    <p:sldId id="310" r:id="rId28"/>
    <p:sldId id="277" r:id="rId29"/>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6" autoAdjust="0"/>
    <p:restoredTop sz="94215" autoAdjust="0"/>
  </p:normalViewPr>
  <p:slideViewPr>
    <p:cSldViewPr>
      <p:cViewPr>
        <p:scale>
          <a:sx n="100" d="100"/>
          <a:sy n="100" d="100"/>
        </p:scale>
        <p:origin x="-162" y="-72"/>
      </p:cViewPr>
      <p:guideLst>
        <p:guide orient="horz" pos="2160"/>
        <p:guide pos="2880"/>
      </p:guideLst>
    </p:cSldViewPr>
  </p:slideViewPr>
  <p:outlineViewPr>
    <p:cViewPr>
      <p:scale>
        <a:sx n="33" d="100"/>
        <a:sy n="33" d="100"/>
      </p:scale>
      <p:origin x="0" y="114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E9EC3B2-58E8-4C13-AFDC-AA5A37B1D3A0}" type="datetimeFigureOut">
              <a:rPr lang="de-DE" smtClean="0"/>
              <a:pPr/>
              <a:t>02.11.2015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B36A921-3E9E-48DE-A7AF-24455E7CBAE8}" type="slidenum">
              <a:rPr lang="de-DE" smtClean="0"/>
              <a:pPr/>
              <a:t>‹Nr.›</a:t>
            </a:fld>
            <a:endParaRPr lang="de-DE"/>
          </a:p>
        </p:txBody>
      </p:sp>
    </p:spTree>
    <p:extLst>
      <p:ext uri="{BB962C8B-B14F-4D97-AF65-F5344CB8AC3E}">
        <p14:creationId xmlns:p14="http://schemas.microsoft.com/office/powerpoint/2010/main" val="339643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B36A921-3E9E-48DE-A7AF-24455E7CBAE8}"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B36A921-3E9E-48DE-A7AF-24455E7CBAE8}"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bgerundetes Rechtec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de-DE" smtClean="0"/>
              <a:t>Titelmasterformat durch Klicken bearbeiten</a:t>
            </a:r>
            <a:endParaRPr kumimoji="0" lang="en-US"/>
          </a:p>
        </p:txBody>
      </p:sp>
      <p:sp>
        <p:nvSpPr>
          <p:cNvPr id="20" name="Unt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9" name="Datumsplatzhalter 18"/>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11" name="Foliennummernplatzhalter 10"/>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02920" y="530352"/>
            <a:ext cx="8183880" cy="4187952"/>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4"/>
            <a:ext cx="1981200" cy="5257799"/>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33400" y="533402"/>
            <a:ext cx="5943600" cy="525780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2920" y="530352"/>
            <a:ext cx="8183880" cy="4187952"/>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4" name="Abgerundetes Rechtec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bgerundetes Rechtec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umsplatzhalter 1"/>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4D1440CA-33B3-4A32-82E2-8B3BE72D91D7}"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Eine Ecke des Rechtecks abrund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3A49C1C6-67C3-48E0-9D8A-31DC57228E6F}" type="datetimeFigureOut">
              <a:rPr lang="de-DE" smtClean="0"/>
              <a:pPr/>
              <a:t>02.11.2015</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4D1440CA-33B3-4A32-82E2-8B3BE72D91D7}" type="slidenum">
              <a:rPr lang="de-DE" smtClean="0"/>
              <a:pPr/>
              <a:t>‹Nr.›</a:t>
            </a:fld>
            <a:endParaRPr lang="de-DE"/>
          </a:p>
        </p:txBody>
      </p:sp>
      <p:sp>
        <p:nvSpPr>
          <p:cNvPr id="3" name="Bildplatzhalt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de-DE" smtClean="0"/>
              <a:t>Bild durch Klicken auf Symbol hinzufügen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bgerundetes Rechtec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elplatzhalt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de-DE" smtClean="0"/>
              <a:t>Titelmasterformat durch Klicken bearbeiten</a:t>
            </a:r>
            <a:endParaRPr kumimoji="0" lang="en-US"/>
          </a:p>
        </p:txBody>
      </p:sp>
      <p:sp>
        <p:nvSpPr>
          <p:cNvPr id="4" name="Textplatzhalt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5" name="Datumsplatzhalt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A49C1C6-67C3-48E0-9D8A-31DC57228E6F}" type="datetimeFigureOut">
              <a:rPr lang="de-DE" smtClean="0"/>
              <a:pPr/>
              <a:t>02.11.2015</a:t>
            </a:fld>
            <a:endParaRPr lang="de-DE"/>
          </a:p>
        </p:txBody>
      </p:sp>
      <p:sp>
        <p:nvSpPr>
          <p:cNvPr id="18" name="Fußzeilenplatzhalt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de-DE"/>
          </a:p>
        </p:txBody>
      </p:sp>
      <p:sp>
        <p:nvSpPr>
          <p:cNvPr id="5" name="Foliennummernplatzhalt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D1440CA-33B3-4A32-82E2-8B3BE72D91D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biologie.uni-hamburg.de/b-online/myco/glossar/ericaceae.html" TargetMode="External"/><Relationship Id="rId3" Type="http://schemas.openxmlformats.org/officeDocument/2006/relationships/image" Target="../media/image4.jpeg"/><Relationship Id="rId7" Type="http://schemas.openxmlformats.org/officeDocument/2006/relationships/hyperlink" Target="http://www.biologie.uni-hamburg.de/b-online/myco/glossar/ericoid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biologie.uni-hamburg.de/b-online/myco/glossar/ektomykorrhiza.html" TargetMode="External"/><Relationship Id="rId5" Type="http://schemas.openxmlformats.org/officeDocument/2006/relationships/hyperlink" Target="http://www.biologie.uni-hamburg.de/b-online/myco/glossar/arbuskulaere.html" TargetMode="External"/><Relationship Id="rId4" Type="http://schemas.openxmlformats.org/officeDocument/2006/relationships/hyperlink" Target="http://www.biologie.uni-hamburg.de/b-online/myco/glossar/mykorrhiza.html" TargetMode="External"/><Relationship Id="rId9" Type="http://schemas.openxmlformats.org/officeDocument/2006/relationships/hyperlink" Target="http://www.biologie.uni-hamburg.de/b-online/myco/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323528" y="332656"/>
            <a:ext cx="8496944" cy="6525344"/>
          </a:xfrm>
        </p:spPr>
        <p:style>
          <a:lnRef idx="1">
            <a:schemeClr val="accent3"/>
          </a:lnRef>
          <a:fillRef idx="2">
            <a:schemeClr val="accent3"/>
          </a:fillRef>
          <a:effectRef idx="1">
            <a:schemeClr val="accent3"/>
          </a:effectRef>
          <a:fontRef idx="minor">
            <a:schemeClr val="dk1"/>
          </a:fontRef>
        </p:style>
        <p:txBody>
          <a:bodyPr>
            <a:normAutofit/>
          </a:bodyPr>
          <a:lstStyle/>
          <a:p>
            <a:endParaRPr lang="de-DE" sz="1600" b="1" dirty="0" smtClean="0">
              <a:solidFill>
                <a:srgbClr val="0070C0"/>
              </a:solidFill>
            </a:endParaRPr>
          </a:p>
          <a:p>
            <a:endParaRPr lang="de-DE" sz="1600" b="1" dirty="0" smtClean="0">
              <a:solidFill>
                <a:srgbClr val="0070C0"/>
              </a:solidFill>
            </a:endParaRPr>
          </a:p>
          <a:p>
            <a:endParaRPr lang="de-DE" sz="1600" b="1" dirty="0" smtClean="0">
              <a:solidFill>
                <a:srgbClr val="0070C0"/>
              </a:solidFill>
            </a:endParaRPr>
          </a:p>
          <a:p>
            <a:endParaRPr lang="de-DE" sz="1600" b="1" dirty="0" smtClean="0">
              <a:solidFill>
                <a:srgbClr val="0070C0"/>
              </a:solidFill>
            </a:endParaRPr>
          </a:p>
          <a:p>
            <a:endParaRPr lang="de-DE" sz="1600" b="1" dirty="0" smtClean="0">
              <a:solidFill>
                <a:srgbClr val="0070C0"/>
              </a:solidFill>
            </a:endParaRPr>
          </a:p>
          <a:p>
            <a:endParaRPr lang="de-DE" sz="1600" b="1" dirty="0" smtClean="0">
              <a:solidFill>
                <a:srgbClr val="002060"/>
              </a:solidFill>
            </a:endParaRPr>
          </a:p>
          <a:p>
            <a:endParaRPr lang="de-DE" sz="1600" b="1" dirty="0" smtClean="0">
              <a:solidFill>
                <a:srgbClr val="002060"/>
              </a:solidFill>
            </a:endParaRPr>
          </a:p>
          <a:p>
            <a:pPr>
              <a:buNone/>
            </a:pPr>
            <a:r>
              <a:rPr lang="de-DE" sz="1600" b="1" dirty="0" smtClean="0">
                <a:solidFill>
                  <a:srgbClr val="002060"/>
                </a:solidFill>
              </a:rPr>
              <a:t>    Ein Mehrjahres- und Gemeinschaftsprojekt der FOS, ZFL Kl. 1 u. 2 sowie der ldw. Berufsschul- und der BVJ-Klassen der    			BBS Osnabrück-Haste</a:t>
            </a:r>
          </a:p>
          <a:p>
            <a:endParaRPr lang="de-DE" sz="1600" b="1" dirty="0" smtClean="0">
              <a:solidFill>
                <a:srgbClr val="002060"/>
              </a:solidFill>
            </a:endParaRPr>
          </a:p>
          <a:p>
            <a:pPr>
              <a:buNone/>
            </a:pPr>
            <a:r>
              <a:rPr lang="de-DE" sz="1600" b="1" dirty="0" smtClean="0">
                <a:solidFill>
                  <a:srgbClr val="002060"/>
                </a:solidFill>
              </a:rPr>
              <a:t>    Die Versuche liefen als Vorversuche für „Jugend forscht“, als begleitende Versuche für die Zertifizierung zur „Umweltschule für Europa“ sowie im Rahmen des Wettbewerbs „Energiesparmeister“    in den Schuljahren 2014 bis 2015.</a:t>
            </a:r>
          </a:p>
          <a:p>
            <a:pPr>
              <a:buNone/>
            </a:pPr>
            <a:endParaRPr lang="de-DE" sz="1600" b="1" dirty="0" smtClean="0">
              <a:solidFill>
                <a:srgbClr val="002060"/>
              </a:solidFill>
            </a:endParaRPr>
          </a:p>
          <a:p>
            <a:pPr>
              <a:buNone/>
            </a:pPr>
            <a:r>
              <a:rPr lang="de-DE" sz="1600" b="1" dirty="0" smtClean="0">
                <a:solidFill>
                  <a:srgbClr val="0070C0"/>
                </a:solidFill>
              </a:rPr>
              <a:t>                                                          </a:t>
            </a:r>
          </a:p>
          <a:p>
            <a:pPr>
              <a:buNone/>
            </a:pPr>
            <a:endParaRPr lang="de-DE" sz="1600" b="1" dirty="0" smtClean="0">
              <a:solidFill>
                <a:srgbClr val="0070C0"/>
              </a:solidFill>
            </a:endParaRPr>
          </a:p>
          <a:p>
            <a:pPr>
              <a:buNone/>
            </a:pPr>
            <a:endParaRPr lang="de-DE" sz="1600" b="1" dirty="0" smtClean="0">
              <a:solidFill>
                <a:srgbClr val="0070C0"/>
              </a:solidFill>
            </a:endParaRPr>
          </a:p>
        </p:txBody>
      </p:sp>
      <p:sp>
        <p:nvSpPr>
          <p:cNvPr id="4" name="Textfeld 3"/>
          <p:cNvSpPr txBox="1"/>
          <p:nvPr/>
        </p:nvSpPr>
        <p:spPr>
          <a:xfrm>
            <a:off x="755576" y="1052736"/>
            <a:ext cx="7848872" cy="1200329"/>
          </a:xfrm>
          <a:prstGeom prst="rect">
            <a:avLst/>
          </a:prstGeom>
          <a:solidFill>
            <a:schemeClr val="tx2">
              <a:lumMod val="10000"/>
              <a:lumOff val="90000"/>
            </a:schemeClr>
          </a:solidFill>
          <a:effectLst>
            <a:innerShdw blurRad="63500" dist="50800" dir="13500000">
              <a:prstClr val="black">
                <a:alpha val="50000"/>
              </a:prstClr>
            </a:innerShdw>
          </a:effectLst>
        </p:spPr>
        <p:txBody>
          <a:bodyPr wrap="square" rtlCol="0">
            <a:spAutoFit/>
          </a:bodyPr>
          <a:lstStyle/>
          <a:p>
            <a:pPr algn="ctr"/>
            <a:r>
              <a:rPr lang="de-DE" sz="2400" b="1" i="1" u="sng" dirty="0" smtClean="0">
                <a:solidFill>
                  <a:srgbClr val="002060"/>
                </a:solidFill>
              </a:rPr>
              <a:t>Inwieweit kann Mykorrhiza auch im konventionellen Landbau nutzbringend verwendet werden?</a:t>
            </a:r>
          </a:p>
        </p:txBody>
      </p:sp>
      <p:sp>
        <p:nvSpPr>
          <p:cNvPr id="5" name="Textfeld 4"/>
          <p:cNvSpPr txBox="1"/>
          <p:nvPr/>
        </p:nvSpPr>
        <p:spPr>
          <a:xfrm>
            <a:off x="395536" y="332656"/>
            <a:ext cx="1656184" cy="523220"/>
          </a:xfrm>
          <a:prstGeom prst="rect">
            <a:avLst/>
          </a:prstGeom>
          <a:solidFill>
            <a:schemeClr val="tx2">
              <a:lumMod val="10000"/>
              <a:lumOff val="90000"/>
            </a:schemeClr>
          </a:solidFill>
          <a:effectLst>
            <a:innerShdw blurRad="63500" dist="50800" dir="13500000">
              <a:prstClr val="black">
                <a:alpha val="50000"/>
              </a:prstClr>
            </a:innerShdw>
          </a:effectLst>
        </p:spPr>
        <p:txBody>
          <a:bodyPr wrap="square" rtlCol="0">
            <a:spAutoFit/>
          </a:bodyPr>
          <a:lstStyle/>
          <a:p>
            <a:r>
              <a:rPr lang="de-DE" sz="2800" b="1" i="1" u="sng" dirty="0" smtClean="0">
                <a:solidFill>
                  <a:srgbClr val="002060"/>
                </a:solidFill>
              </a:rPr>
              <a:t>Folie:1</a:t>
            </a:r>
            <a:endParaRPr lang="de-DE" sz="2800" b="1" i="1" u="sng" dirty="0">
              <a:solidFill>
                <a:srgbClr val="002060"/>
              </a:solidFill>
            </a:endParaRPr>
          </a:p>
        </p:txBody>
      </p:sp>
      <p:pic>
        <p:nvPicPr>
          <p:cNvPr id="6" name="Picture 2"/>
          <p:cNvPicPr>
            <a:picLocks noChangeAspect="1" noChangeArrowheads="1"/>
          </p:cNvPicPr>
          <p:nvPr/>
        </p:nvPicPr>
        <p:blipFill>
          <a:blip r:embed="rId3" cstate="print"/>
          <a:srcRect/>
          <a:stretch>
            <a:fillRect/>
          </a:stretch>
        </p:blipFill>
        <p:spPr bwMode="auto">
          <a:xfrm>
            <a:off x="4932040" y="4869160"/>
            <a:ext cx="3384376" cy="1511811"/>
          </a:xfrm>
          <a:prstGeom prst="rect">
            <a:avLst/>
          </a:prstGeom>
          <a:ln>
            <a:solidFill>
              <a:schemeClr val="tx1"/>
            </a:solidFill>
            <a:headEnd/>
            <a:tailEnd/>
          </a:ln>
          <a:effectLst>
            <a:innerShdw blurRad="63500" dist="50800" dir="13500000">
              <a:prstClr val="black">
                <a:alpha val="50000"/>
              </a:prstClr>
            </a:innerShdw>
          </a:effectLst>
        </p:spPr>
        <p:style>
          <a:lnRef idx="1">
            <a:schemeClr val="dk1"/>
          </a:lnRef>
          <a:fillRef idx="3">
            <a:schemeClr val="dk1"/>
          </a:fillRef>
          <a:effectRef idx="2">
            <a:schemeClr val="dk1"/>
          </a:effectRef>
          <a:fontRef idx="minor">
            <a:schemeClr val="lt1"/>
          </a:fontRef>
        </p:style>
      </p:pic>
      <p:sp>
        <p:nvSpPr>
          <p:cNvPr id="9" name="Textfeld 8"/>
          <p:cNvSpPr txBox="1"/>
          <p:nvPr/>
        </p:nvSpPr>
        <p:spPr>
          <a:xfrm>
            <a:off x="755576" y="4869160"/>
            <a:ext cx="2808312" cy="923330"/>
          </a:xfrm>
          <a:prstGeom prst="rect">
            <a:avLst/>
          </a:prstGeom>
          <a:solidFill>
            <a:schemeClr val="tx2">
              <a:lumMod val="10000"/>
              <a:lumOff val="90000"/>
            </a:schemeClr>
          </a:solidFill>
          <a:effectLst>
            <a:innerShdw blurRad="63500" dist="50800" dir="13500000">
              <a:prstClr val="black">
                <a:alpha val="50000"/>
              </a:prstClr>
            </a:innerShdw>
          </a:effectLst>
        </p:spPr>
        <p:txBody>
          <a:bodyPr wrap="square" rtlCol="0">
            <a:spAutoFit/>
          </a:bodyPr>
          <a:lstStyle/>
          <a:p>
            <a:r>
              <a:rPr lang="de-DE" b="1" i="1" u="sng" dirty="0" smtClean="0">
                <a:solidFill>
                  <a:srgbClr val="002060"/>
                </a:solidFill>
              </a:rPr>
              <a:t>Vesuchsbetreuung:</a:t>
            </a:r>
            <a:endParaRPr lang="de-DE" b="1" i="1" dirty="0" smtClean="0">
              <a:solidFill>
                <a:srgbClr val="002060"/>
              </a:solidFill>
            </a:endParaRPr>
          </a:p>
          <a:p>
            <a:r>
              <a:rPr lang="de-DE" b="1" i="1" dirty="0" smtClean="0">
                <a:solidFill>
                  <a:srgbClr val="002060"/>
                </a:solidFill>
              </a:rPr>
              <a:t>Hendrik Leewe und Friedrich Held </a:t>
            </a:r>
            <a:endParaRPr lang="de-DE" b="1" i="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352928" cy="10515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de-DE" i="1" u="sng" dirty="0" smtClean="0">
                <a:solidFill>
                  <a:schemeClr val="accent3"/>
                </a:solidFill>
              </a:rPr>
              <a:t>Folie 10:</a:t>
            </a:r>
            <a:r>
              <a:rPr lang="de-DE" i="1" dirty="0" smtClean="0">
                <a:solidFill>
                  <a:schemeClr val="accent3"/>
                </a:solidFill>
              </a:rPr>
              <a:t> </a:t>
            </a:r>
            <a:r>
              <a:rPr lang="de-DE" u="sng" dirty="0" smtClean="0">
                <a:solidFill>
                  <a:schemeClr val="accent3"/>
                </a:solidFill>
              </a:rPr>
              <a:t>Versuchsbeschreibung und Vorbereitung Teil B</a:t>
            </a:r>
            <a:endParaRPr lang="de-DE" u="sng" dirty="0">
              <a:solidFill>
                <a:schemeClr val="accent3"/>
              </a:solidFill>
            </a:endParaRPr>
          </a:p>
        </p:txBody>
      </p:sp>
      <p:sp>
        <p:nvSpPr>
          <p:cNvPr id="3" name="Inhaltsplatzhalter 2"/>
          <p:cNvSpPr>
            <a:spLocks noGrp="1"/>
          </p:cNvSpPr>
          <p:nvPr>
            <p:ph idx="1"/>
          </p:nvPr>
        </p:nvSpPr>
        <p:spPr>
          <a:xfrm>
            <a:off x="395536" y="1412776"/>
            <a:ext cx="8183880" cy="4464496"/>
          </a:xfrm>
        </p:spPr>
        <p:txBody>
          <a:bodyPr>
            <a:normAutofit fontScale="92500"/>
          </a:bodyPr>
          <a:lstStyle/>
          <a:p>
            <a:r>
              <a:rPr lang="de-DE" sz="2200" dirty="0" smtClean="0">
                <a:solidFill>
                  <a:srgbClr val="002060"/>
                </a:solidFill>
              </a:rPr>
              <a:t>Am 12. Mai wurde zusätzlich in 10 Saatkästen gebeizter Mais der Sorte Amboss mit (2dt 20/20 pro ha als mineralischer Unterfußdünger und/oder 33 m³/ha Rindergülle als organische Düngung) gelegt. Die Mykorrhiza-Impfung von 2 bis 3 kg/ha wurde in unterschiedlicher Menge an verschiedenen Stellen platziert (vergl. Anlage der Versuchsparzellen).</a:t>
            </a:r>
          </a:p>
          <a:p>
            <a:r>
              <a:rPr lang="de-DE" sz="2200" dirty="0" smtClean="0">
                <a:solidFill>
                  <a:srgbClr val="002060"/>
                </a:solidFill>
              </a:rPr>
              <a:t>Am 29. Juni wurden vom BGJ durch Zurücktrocknung und Glühverlustmethode Wasser- bzw. Humusgehalte von den „Extrem-Varianten“ 6, 8, 16 und 20 bestimmt, um eventuelle Abhängigkeiten zwischen Mykorrhizierung, Durchwurzelung, Ausspülung von mineralischer Substanz, Humusgehalt und Wasserhaltevermögen der Versuchsvarianten aufzuzeigen (vergl. Ergebnisse Folie 21).</a:t>
            </a:r>
          </a:p>
          <a:p>
            <a:endParaRPr lang="de-DE" sz="3100" dirty="0" smtClean="0"/>
          </a:p>
          <a:p>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892480" cy="1143000"/>
          </a:xfrm>
          <a:solidFill>
            <a:schemeClr val="bg1"/>
          </a:solidFill>
        </p:spPr>
        <p:txBody>
          <a:bodyPr>
            <a:normAutofit fontScale="90000"/>
          </a:bodyPr>
          <a:lstStyle/>
          <a:p>
            <a:pPr algn="ctr"/>
            <a:r>
              <a:rPr lang="de-DE" u="sng" dirty="0" smtClean="0">
                <a:solidFill>
                  <a:schemeClr val="accent3"/>
                </a:solidFill>
              </a:rPr>
              <a:t>Folie 11:</a:t>
            </a:r>
            <a:r>
              <a:rPr lang="de-DE" dirty="0" smtClean="0">
                <a:solidFill>
                  <a:schemeClr val="accent3"/>
                </a:solidFill>
              </a:rPr>
              <a:t> </a:t>
            </a:r>
            <a:r>
              <a:rPr lang="de-DE" i="1" u="sng" dirty="0" smtClean="0">
                <a:solidFill>
                  <a:schemeClr val="accent3"/>
                </a:solidFill>
              </a:rPr>
              <a:t>Befüllung und Fertigstellung der Aussaatkästen Teil A</a:t>
            </a:r>
            <a:endParaRPr lang="de-DE" i="1" u="sng" dirty="0">
              <a:solidFill>
                <a:schemeClr val="accent3"/>
              </a:solidFill>
            </a:endParaRPr>
          </a:p>
        </p:txBody>
      </p:sp>
      <p:sp>
        <p:nvSpPr>
          <p:cNvPr id="3" name="Textplatzhalter 2"/>
          <p:cNvSpPr>
            <a:spLocks noGrp="1"/>
          </p:cNvSpPr>
          <p:nvPr>
            <p:ph type="body" idx="1"/>
          </p:nvPr>
        </p:nvSpPr>
        <p:spPr>
          <a:xfrm>
            <a:off x="323528" y="5949280"/>
            <a:ext cx="4248472" cy="908720"/>
          </a:xfrm>
          <a:solidFill>
            <a:schemeClr val="bg1"/>
          </a:solidFill>
          <a:ln>
            <a:solidFill>
              <a:schemeClr val="bg1"/>
            </a:solidFill>
          </a:ln>
        </p:spPr>
        <p:txBody>
          <a:bodyPr>
            <a:noAutofit/>
          </a:bodyPr>
          <a:lstStyle/>
          <a:p>
            <a:pPr algn="ctr"/>
            <a:r>
              <a:rPr lang="de-DE" sz="2000" dirty="0" smtClean="0">
                <a:latin typeface="Calibri" pitchFamily="34" charset="0"/>
              </a:rPr>
              <a:t>Schüler beim Mischen der Erde für die Ansaatkästen</a:t>
            </a:r>
            <a:endParaRPr lang="de-DE" sz="2000" dirty="0">
              <a:latin typeface="Calibri" pitchFamily="34" charset="0"/>
            </a:endParaRPr>
          </a:p>
        </p:txBody>
      </p:sp>
      <p:sp>
        <p:nvSpPr>
          <p:cNvPr id="5" name="Textplatzhalter 4"/>
          <p:cNvSpPr>
            <a:spLocks noGrp="1"/>
          </p:cNvSpPr>
          <p:nvPr>
            <p:ph type="body" sz="half" idx="3"/>
          </p:nvPr>
        </p:nvSpPr>
        <p:spPr>
          <a:xfrm>
            <a:off x="5076056" y="6021288"/>
            <a:ext cx="3744416" cy="836712"/>
          </a:xfrm>
          <a:solidFill>
            <a:schemeClr val="bg1"/>
          </a:solidFill>
          <a:ln>
            <a:solidFill>
              <a:schemeClr val="bg1"/>
            </a:solidFill>
          </a:ln>
        </p:spPr>
        <p:txBody>
          <a:bodyPr>
            <a:noAutofit/>
          </a:bodyPr>
          <a:lstStyle/>
          <a:p>
            <a:pPr algn="ctr"/>
            <a:r>
              <a:rPr lang="de-DE" sz="2000" dirty="0" smtClean="0">
                <a:latin typeface="Calibri" pitchFamily="34" charset="0"/>
              </a:rPr>
              <a:t>Schüler beim Befüllen der Ansaatkästen mit Erde</a:t>
            </a:r>
            <a:endParaRPr lang="de-DE" sz="2000" dirty="0">
              <a:latin typeface="Calibri" pitchFamily="34" charset="0"/>
            </a:endParaRPr>
          </a:p>
        </p:txBody>
      </p:sp>
      <p:sp>
        <p:nvSpPr>
          <p:cNvPr id="4" name="Inhaltsplatzhalter 3"/>
          <p:cNvSpPr>
            <a:spLocks noGrp="1"/>
          </p:cNvSpPr>
          <p:nvPr>
            <p:ph sz="quarter" idx="2"/>
          </p:nvPr>
        </p:nvSpPr>
        <p:spPr/>
        <p:txBody>
          <a:bodyPr/>
          <a:lstStyle/>
          <a:p>
            <a:endParaRPr lang="de-DE"/>
          </a:p>
        </p:txBody>
      </p:sp>
      <p:pic>
        <p:nvPicPr>
          <p:cNvPr id="7" name="Grafik 6" descr="https://fbcdn-sphotos-h-a.akamaihd.net/hphotos-ak-xpa1/v/t34.0-12/p261x260/10934729_825803927481204_1996962633_n.jpg?oh=7449ed0441f0fb7da432bbde9569b780&amp;oe=54B95FD6&amp;__gda__=1421387968_9195676a01048758a0c200565744d9d8"/>
          <p:cNvPicPr/>
          <p:nvPr/>
        </p:nvPicPr>
        <p:blipFill>
          <a:blip r:embed="rId3" cstate="print"/>
          <a:srcRect/>
          <a:stretch>
            <a:fillRect/>
          </a:stretch>
        </p:blipFill>
        <p:spPr bwMode="auto">
          <a:xfrm>
            <a:off x="467544" y="1124744"/>
            <a:ext cx="4032448" cy="4824536"/>
          </a:xfrm>
          <a:prstGeom prst="rect">
            <a:avLst/>
          </a:prstGeom>
          <a:noFill/>
          <a:ln w="9525">
            <a:noFill/>
            <a:miter lim="800000"/>
            <a:headEnd/>
            <a:tailEnd/>
          </a:ln>
        </p:spPr>
      </p:pic>
      <p:pic>
        <p:nvPicPr>
          <p:cNvPr id="8" name="Grafik 7" descr="https://fbcdn-sphotos-h-a.akamaihd.net/hphotos-ak-xpa1/v/t34.0-12/p261x260/10921735_825803970814533_61790207_n.jpg?oh=1c4dbe109b69ebd311bfce1010b43117&amp;oe=54B980A1&amp;__gda__=1421450521_a99b2e703b3b52df55d1d7aead43b9ba"/>
          <p:cNvPicPr/>
          <p:nvPr/>
        </p:nvPicPr>
        <p:blipFill>
          <a:blip r:embed="rId4" cstate="print"/>
          <a:srcRect/>
          <a:stretch>
            <a:fillRect/>
          </a:stretch>
        </p:blipFill>
        <p:spPr bwMode="auto">
          <a:xfrm>
            <a:off x="5076056" y="1124744"/>
            <a:ext cx="367240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712968" cy="1512168"/>
          </a:xfrm>
          <a:solidFill>
            <a:schemeClr val="bg1">
              <a:lumMod val="85000"/>
            </a:schemeClr>
          </a:solidFill>
        </p:spPr>
        <p:txBody>
          <a:bodyPr>
            <a:normAutofit fontScale="90000"/>
          </a:bodyPr>
          <a:lstStyle/>
          <a:p>
            <a:pPr algn="ctr"/>
            <a:r>
              <a:rPr lang="de-DE" i="1" u="sng" dirty="0" smtClean="0">
                <a:solidFill>
                  <a:schemeClr val="accent3"/>
                </a:solidFill>
              </a:rPr>
              <a:t>Folie 12:</a:t>
            </a:r>
            <a:r>
              <a:rPr lang="de-DE" i="1" dirty="0" smtClean="0">
                <a:solidFill>
                  <a:schemeClr val="accent3"/>
                </a:solidFill>
              </a:rPr>
              <a:t> </a:t>
            </a:r>
            <a:r>
              <a:rPr lang="de-DE" i="1" u="sng" dirty="0" smtClean="0">
                <a:solidFill>
                  <a:schemeClr val="accent3"/>
                </a:solidFill>
              </a:rPr>
              <a:t>Befüllung und Fertig- stellung der Aussaatkästen und Impfung des Saatgutes Teil B</a:t>
            </a:r>
            <a:endParaRPr lang="de-DE" i="1" u="sng" dirty="0">
              <a:solidFill>
                <a:schemeClr val="accent3"/>
              </a:solidFill>
            </a:endParaRPr>
          </a:p>
        </p:txBody>
      </p:sp>
      <p:pic>
        <p:nvPicPr>
          <p:cNvPr id="8" name="Inhaltsplatzhalter 7" descr="https://fbcdn-sphotos-h-a.akamaihd.net/hphotos-ak-xpf1/v/t34.0-12/p261x260/961733_825803767481220_664040562_n.jpg?oh=2d2b5ce2687da81ca476ee687ac19b69&amp;oe=54B86F9E&amp;__gda__=1421383327_5c5e430478114f1211e47d85bfccf4f0"/>
          <p:cNvPicPr>
            <a:picLocks noGrp="1"/>
          </p:cNvPicPr>
          <p:nvPr>
            <p:ph sz="quarter" idx="2"/>
          </p:nvPr>
        </p:nvPicPr>
        <p:blipFill>
          <a:blip r:embed="rId3" cstate="print"/>
          <a:stretch>
            <a:fillRect/>
          </a:stretch>
        </p:blipFill>
        <p:spPr bwMode="auto">
          <a:xfrm>
            <a:off x="323528" y="1556792"/>
            <a:ext cx="3744416" cy="4630192"/>
          </a:xfrm>
          <a:prstGeom prst="rect">
            <a:avLst/>
          </a:prstGeom>
          <a:noFill/>
          <a:ln w="9525">
            <a:noFill/>
            <a:miter lim="800000"/>
            <a:headEnd/>
            <a:tailEnd/>
          </a:ln>
        </p:spPr>
      </p:pic>
      <p:sp>
        <p:nvSpPr>
          <p:cNvPr id="10" name="Inhaltsplatzhalter 9"/>
          <p:cNvSpPr>
            <a:spLocks noGrp="1"/>
          </p:cNvSpPr>
          <p:nvPr>
            <p:ph sz="quarter" idx="4"/>
          </p:nvPr>
        </p:nvSpPr>
        <p:spPr/>
        <p:txBody>
          <a:bodyPr/>
          <a:lstStyle/>
          <a:p>
            <a:endParaRPr lang="de-DE"/>
          </a:p>
        </p:txBody>
      </p:sp>
      <p:pic>
        <p:nvPicPr>
          <p:cNvPr id="11" name="Inhaltsplatzhalter 4" descr="https://fbcdn-sphotos-h-a.akamaihd.net/hphotos-ak-xpa1/v/t34.0-12/p261x260/10928048_825809524147311_268720890_n.jpg?oh=099266e31e3cbfae029fd73ad41d23d4&amp;oe=54B857FF&amp;__gda__=1421383573_89af80156acb91f868ef541faa390a81"/>
          <p:cNvPicPr>
            <a:picLocks/>
          </p:cNvPicPr>
          <p:nvPr/>
        </p:nvPicPr>
        <p:blipFill>
          <a:blip r:embed="rId4" cstate="print"/>
          <a:srcRect/>
          <a:stretch>
            <a:fillRect/>
          </a:stretch>
        </p:blipFill>
        <p:spPr bwMode="auto">
          <a:xfrm>
            <a:off x="4283968" y="1556792"/>
            <a:ext cx="4536503" cy="4608512"/>
          </a:xfrm>
          <a:prstGeom prst="rect">
            <a:avLst/>
          </a:prstGeom>
          <a:noFill/>
          <a:ln w="9525">
            <a:noFill/>
            <a:miter lim="800000"/>
            <a:headEnd/>
            <a:tailEnd/>
          </a:ln>
        </p:spPr>
      </p:pic>
      <p:sp>
        <p:nvSpPr>
          <p:cNvPr id="6" name="Textfeld 5"/>
          <p:cNvSpPr txBox="1"/>
          <p:nvPr/>
        </p:nvSpPr>
        <p:spPr>
          <a:xfrm>
            <a:off x="0" y="6150114"/>
            <a:ext cx="4391472" cy="707886"/>
          </a:xfrm>
          <a:prstGeom prst="rect">
            <a:avLst/>
          </a:prstGeom>
          <a:solidFill>
            <a:schemeClr val="bg1"/>
          </a:solidFill>
        </p:spPr>
        <p:txBody>
          <a:bodyPr wrap="square" rtlCol="0">
            <a:spAutoFit/>
          </a:bodyPr>
          <a:lstStyle/>
          <a:p>
            <a:r>
              <a:rPr lang="de-DE" sz="2000" b="1" dirty="0" smtClean="0">
                <a:latin typeface="Calibri" pitchFamily="34" charset="0"/>
              </a:rPr>
              <a:t>In die mit Erde befüllten Ansaatkästen wird jetzt das Korn eingesät</a:t>
            </a:r>
            <a:endParaRPr lang="de-DE" sz="2000" b="1" dirty="0">
              <a:latin typeface="Calibri" pitchFamily="34" charset="0"/>
            </a:endParaRPr>
          </a:p>
        </p:txBody>
      </p:sp>
      <p:sp>
        <p:nvSpPr>
          <p:cNvPr id="7" name="Textfeld 6"/>
          <p:cNvSpPr txBox="1"/>
          <p:nvPr/>
        </p:nvSpPr>
        <p:spPr>
          <a:xfrm>
            <a:off x="4355976" y="6165304"/>
            <a:ext cx="4464496" cy="646331"/>
          </a:xfrm>
          <a:prstGeom prst="rect">
            <a:avLst/>
          </a:prstGeom>
          <a:solidFill>
            <a:schemeClr val="bg1"/>
          </a:solidFill>
        </p:spPr>
        <p:txBody>
          <a:bodyPr wrap="square" rtlCol="0">
            <a:spAutoFit/>
          </a:bodyPr>
          <a:lstStyle/>
          <a:p>
            <a:r>
              <a:rPr lang="de-DE" b="1" dirty="0" smtClean="0"/>
              <a:t>Hier sieht man den verpackten Impfstoff mit Arbeitsanleitung</a:t>
            </a:r>
            <a:endParaRPr lang="de-DE"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nvPr>
        </p:nvGraphicFramePr>
        <p:xfrm>
          <a:off x="755576" y="1628800"/>
          <a:ext cx="7920879" cy="2166873"/>
        </p:xfrm>
        <a:graphic>
          <a:graphicData uri="http://schemas.openxmlformats.org/drawingml/2006/table">
            <a:tbl>
              <a:tblPr firstRow="1" bandRow="1">
                <a:tableStyleId>{073A0DAA-6AF3-43AB-8588-CEC1D06C72B9}</a:tableStyleId>
              </a:tblPr>
              <a:tblGrid>
                <a:gridCol w="1406511"/>
                <a:gridCol w="1480538"/>
                <a:gridCol w="5033830"/>
              </a:tblGrid>
              <a:tr h="149737">
                <a:tc>
                  <a:txBody>
                    <a:bodyPr/>
                    <a:lstStyle/>
                    <a:p>
                      <a:endParaRPr lang="de-DE" dirty="0">
                        <a:solidFill>
                          <a:schemeClr val="bg1"/>
                        </a:solidFill>
                      </a:endParaRPr>
                    </a:p>
                  </a:txBody>
                  <a:tcPr>
                    <a:solidFill>
                      <a:schemeClr val="accent3"/>
                    </a:solidFill>
                  </a:tcPr>
                </a:tc>
                <a:tc>
                  <a:txBody>
                    <a:bodyPr/>
                    <a:lstStyle/>
                    <a:p>
                      <a:r>
                        <a:rPr lang="de-DE" dirty="0" smtClean="0">
                          <a:solidFill>
                            <a:schemeClr val="bg1"/>
                          </a:solidFill>
                        </a:rPr>
                        <a:t>Sorte </a:t>
                      </a:r>
                      <a:endParaRPr lang="de-DE" dirty="0">
                        <a:solidFill>
                          <a:schemeClr val="bg1"/>
                        </a:solidFill>
                      </a:endParaRPr>
                    </a:p>
                  </a:txBody>
                  <a:tcPr>
                    <a:solidFill>
                      <a:schemeClr val="accent3"/>
                    </a:solidFill>
                  </a:tcPr>
                </a:tc>
                <a:tc>
                  <a:txBody>
                    <a:bodyPr/>
                    <a:lstStyle/>
                    <a:p>
                      <a:r>
                        <a:rPr lang="de-DE" dirty="0" smtClean="0">
                          <a:solidFill>
                            <a:schemeClr val="bg1"/>
                          </a:solidFill>
                        </a:rPr>
                        <a:t>Beize</a:t>
                      </a:r>
                      <a:endParaRPr lang="de-DE" dirty="0">
                        <a:solidFill>
                          <a:schemeClr val="bg1"/>
                        </a:solidFill>
                      </a:endParaRPr>
                    </a:p>
                  </a:txBody>
                  <a:tcPr>
                    <a:solidFill>
                      <a:schemeClr val="accent3"/>
                    </a:solidFill>
                  </a:tcPr>
                </a:tc>
              </a:tr>
              <a:tr h="543194">
                <a:tc>
                  <a:txBody>
                    <a:bodyPr/>
                    <a:lstStyle/>
                    <a:p>
                      <a:pPr marL="0" algn="l" rtl="0" eaLnBrk="1" latinLnBrk="0" hangingPunct="1"/>
                      <a:r>
                        <a:rPr kumimoji="0" lang="de-DE" b="1" kern="1200" dirty="0" smtClean="0">
                          <a:solidFill>
                            <a:srgbClr val="002060"/>
                          </a:solidFill>
                          <a:latin typeface="+mn-lt"/>
                          <a:ea typeface="+mn-ea"/>
                          <a:cs typeface="+mn-cs"/>
                        </a:rPr>
                        <a:t>Weizen</a:t>
                      </a:r>
                    </a:p>
                    <a:p>
                      <a:pPr marL="0" algn="l" rtl="0" eaLnBrk="1" latinLnBrk="0" hangingPunct="1"/>
                      <a:r>
                        <a:rPr kumimoji="0" lang="de-DE" b="1" kern="1200" dirty="0" smtClean="0">
                          <a:solidFill>
                            <a:srgbClr val="002060"/>
                          </a:solidFill>
                          <a:latin typeface="+mn-lt"/>
                          <a:ea typeface="+mn-ea"/>
                          <a:cs typeface="+mn-cs"/>
                        </a:rPr>
                        <a:t>04.11.14</a:t>
                      </a:r>
                    </a:p>
                  </a:txBody>
                  <a:tcPr/>
                </a:tc>
                <a:tc>
                  <a:txBody>
                    <a:bodyPr/>
                    <a:lstStyle/>
                    <a:p>
                      <a:pPr marL="0" algn="l" rtl="0" eaLnBrk="1" latinLnBrk="0" hangingPunct="1"/>
                      <a:r>
                        <a:rPr kumimoji="0" lang="de-DE" b="1" kern="1200" dirty="0" smtClean="0">
                          <a:solidFill>
                            <a:srgbClr val="002060"/>
                          </a:solidFill>
                          <a:latin typeface="+mn-lt"/>
                          <a:ea typeface="+mn-ea"/>
                          <a:cs typeface="+mn-cs"/>
                        </a:rPr>
                        <a:t>Hermann</a:t>
                      </a:r>
                    </a:p>
                  </a:txBody>
                  <a:tcPr/>
                </a:tc>
                <a:tc>
                  <a:txBody>
                    <a:bodyPr/>
                    <a:lstStyle/>
                    <a:p>
                      <a:pPr marL="0" algn="l" rtl="0" eaLnBrk="1" latinLnBrk="0" hangingPunct="1"/>
                      <a:r>
                        <a:rPr kumimoji="0" lang="de-DE" b="1" kern="1200" dirty="0" smtClean="0">
                          <a:solidFill>
                            <a:srgbClr val="002060"/>
                          </a:solidFill>
                          <a:latin typeface="+mn-lt"/>
                          <a:ea typeface="+mn-ea"/>
                          <a:cs typeface="+mn-cs"/>
                        </a:rPr>
                        <a:t>Arena C</a:t>
                      </a:r>
                      <a:r>
                        <a:rPr kumimoji="0" lang="de-DE" b="1" kern="1200" baseline="0" dirty="0" smtClean="0">
                          <a:solidFill>
                            <a:srgbClr val="002060"/>
                          </a:solidFill>
                          <a:latin typeface="+mn-lt"/>
                          <a:ea typeface="+mn-ea"/>
                          <a:cs typeface="+mn-cs"/>
                        </a:rPr>
                        <a:t> </a:t>
                      </a:r>
                      <a:r>
                        <a:rPr kumimoji="0" lang="de-DE" sz="1400" b="1" kern="1200" baseline="0" dirty="0" smtClean="0">
                          <a:solidFill>
                            <a:srgbClr val="002060"/>
                          </a:solidFill>
                          <a:latin typeface="+mn-lt"/>
                          <a:ea typeface="+mn-ea"/>
                          <a:cs typeface="+mn-cs"/>
                        </a:rPr>
                        <a:t>gegen Schneeschimmel, Fusarium culmorum, Flugbrand, Steinbrand, Septoria nodorum</a:t>
                      </a:r>
                      <a:endParaRPr kumimoji="0" lang="de-DE" b="1" kern="1200" dirty="0" smtClean="0">
                        <a:solidFill>
                          <a:srgbClr val="002060"/>
                        </a:solidFill>
                        <a:latin typeface="+mn-lt"/>
                        <a:ea typeface="+mn-ea"/>
                        <a:cs typeface="+mn-cs"/>
                      </a:endParaRPr>
                    </a:p>
                  </a:txBody>
                  <a:tcPr/>
                </a:tc>
              </a:tr>
              <a:tr h="343070">
                <a:tc>
                  <a:txBody>
                    <a:bodyPr/>
                    <a:lstStyle/>
                    <a:p>
                      <a:pPr marL="0" algn="l" rtl="0" eaLnBrk="1" latinLnBrk="0" hangingPunct="1"/>
                      <a:r>
                        <a:rPr kumimoji="0" lang="de-DE" b="1" kern="1200" dirty="0" smtClean="0">
                          <a:solidFill>
                            <a:srgbClr val="002060"/>
                          </a:solidFill>
                          <a:latin typeface="+mn-lt"/>
                          <a:ea typeface="+mn-ea"/>
                          <a:cs typeface="+mn-cs"/>
                        </a:rPr>
                        <a:t>Roggen </a:t>
                      </a:r>
                    </a:p>
                  </a:txBody>
                  <a:tcPr/>
                </a:tc>
                <a:tc>
                  <a:txBody>
                    <a:bodyPr/>
                    <a:lstStyle/>
                    <a:p>
                      <a:pPr marL="0" algn="l" rtl="0" eaLnBrk="1" latinLnBrk="0" hangingPunct="1"/>
                      <a:r>
                        <a:rPr kumimoji="0" lang="de-DE" b="1" kern="1200" dirty="0" smtClean="0">
                          <a:solidFill>
                            <a:srgbClr val="002060"/>
                          </a:solidFill>
                          <a:latin typeface="+mn-lt"/>
                          <a:ea typeface="+mn-ea"/>
                          <a:cs typeface="+mn-cs"/>
                        </a:rPr>
                        <a:t>Minello</a:t>
                      </a:r>
                    </a:p>
                  </a:txBody>
                  <a:tcPr/>
                </a:tc>
                <a:tc>
                  <a:txBody>
                    <a:bodyPr/>
                    <a:lstStyle/>
                    <a:p>
                      <a:pPr marL="0" algn="l" rtl="0" eaLnBrk="1" latinLnBrk="0" hangingPunct="1"/>
                      <a:r>
                        <a:rPr kumimoji="0" lang="de-DE" b="1" kern="1200" dirty="0" smtClean="0">
                          <a:solidFill>
                            <a:srgbClr val="002060"/>
                          </a:solidFill>
                          <a:latin typeface="+mn-lt"/>
                          <a:ea typeface="+mn-ea"/>
                          <a:cs typeface="+mn-cs"/>
                        </a:rPr>
                        <a:t>Celest    </a:t>
                      </a:r>
                      <a:r>
                        <a:rPr kumimoji="0" lang="de-DE" sz="1400" b="1" kern="1200" dirty="0" smtClean="0">
                          <a:solidFill>
                            <a:srgbClr val="002060"/>
                          </a:solidFill>
                          <a:latin typeface="+mn-lt"/>
                          <a:ea typeface="+mn-ea"/>
                          <a:cs typeface="+mn-cs"/>
                        </a:rPr>
                        <a:t>s. o. </a:t>
                      </a:r>
                      <a:r>
                        <a:rPr kumimoji="0" lang="de-DE" sz="1400" b="1" u="sng" kern="1200" dirty="0" smtClean="0">
                          <a:solidFill>
                            <a:srgbClr val="002060"/>
                          </a:solidFill>
                          <a:latin typeface="+mn-lt"/>
                          <a:ea typeface="+mn-ea"/>
                          <a:cs typeface="+mn-cs"/>
                        </a:rPr>
                        <a:t>nich</a:t>
                      </a:r>
                      <a:r>
                        <a:rPr kumimoji="0" lang="de-DE" sz="1400" b="0" u="sng" kern="1200" dirty="0" smtClean="0">
                          <a:solidFill>
                            <a:srgbClr val="002060"/>
                          </a:solidFill>
                          <a:latin typeface="+mn-lt"/>
                          <a:ea typeface="+mn-ea"/>
                          <a:cs typeface="+mn-cs"/>
                        </a:rPr>
                        <a:t>t</a:t>
                      </a:r>
                      <a:r>
                        <a:rPr kumimoji="0" lang="de-DE" sz="1400" b="0" u="none" kern="1200" dirty="0" smtClean="0">
                          <a:solidFill>
                            <a:srgbClr val="002060"/>
                          </a:solidFill>
                          <a:latin typeface="+mn-lt"/>
                          <a:ea typeface="+mn-ea"/>
                          <a:cs typeface="+mn-cs"/>
                        </a:rPr>
                        <a:t> gegen Flugbrand</a:t>
                      </a:r>
                    </a:p>
                  </a:txBody>
                  <a:tcPr/>
                </a:tc>
              </a:tr>
              <a:tr h="642873">
                <a:tc>
                  <a:txBody>
                    <a:bodyPr/>
                    <a:lstStyle/>
                    <a:p>
                      <a:pPr marL="0" algn="l" rtl="0" eaLnBrk="1" latinLnBrk="0" hangingPunct="1"/>
                      <a:r>
                        <a:rPr kumimoji="0" lang="de-DE" b="1" kern="1200" dirty="0" smtClean="0">
                          <a:solidFill>
                            <a:srgbClr val="002060"/>
                          </a:solidFill>
                          <a:latin typeface="+mn-lt"/>
                          <a:ea typeface="+mn-ea"/>
                          <a:cs typeface="+mn-cs"/>
                        </a:rPr>
                        <a:t>Triticale</a:t>
                      </a:r>
                    </a:p>
                    <a:p>
                      <a:pPr marL="0" algn="l" rtl="0" eaLnBrk="1" latinLnBrk="0" hangingPunct="1"/>
                      <a:endParaRPr kumimoji="0" lang="de-DE" b="1" kern="1200" dirty="0" smtClean="0">
                        <a:solidFill>
                          <a:srgbClr val="002060"/>
                        </a:solidFill>
                        <a:latin typeface="+mn-lt"/>
                        <a:ea typeface="+mn-ea"/>
                        <a:cs typeface="+mn-cs"/>
                      </a:endParaRPr>
                    </a:p>
                  </a:txBody>
                  <a:tcPr/>
                </a:tc>
                <a:tc>
                  <a:txBody>
                    <a:bodyPr/>
                    <a:lstStyle/>
                    <a:p>
                      <a:pPr marL="0" algn="l" rtl="0" eaLnBrk="1" latinLnBrk="0" hangingPunct="1"/>
                      <a:r>
                        <a:rPr kumimoji="0" lang="de-DE" b="1" kern="1200" dirty="0" smtClean="0">
                          <a:solidFill>
                            <a:srgbClr val="002060"/>
                          </a:solidFill>
                          <a:latin typeface="+mn-lt"/>
                          <a:ea typeface="+mn-ea"/>
                          <a:cs typeface="+mn-cs"/>
                        </a:rPr>
                        <a:t>Grenado</a:t>
                      </a:r>
                    </a:p>
                  </a:txBody>
                  <a:tcPr/>
                </a:tc>
                <a:tc>
                  <a:txBody>
                    <a:bodyPr/>
                    <a:lstStyle/>
                    <a:p>
                      <a:pPr marL="0" algn="l" rtl="0" eaLnBrk="1" latinLnBrk="0" hangingPunct="1"/>
                      <a:r>
                        <a:rPr kumimoji="0" lang="de-DE" b="1" kern="1200" dirty="0" smtClean="0">
                          <a:solidFill>
                            <a:srgbClr val="002060"/>
                          </a:solidFill>
                          <a:latin typeface="+mn-lt"/>
                          <a:ea typeface="+mn-ea"/>
                          <a:cs typeface="+mn-cs"/>
                        </a:rPr>
                        <a:t>Landor CT </a:t>
                      </a:r>
                      <a:r>
                        <a:rPr kumimoji="0" lang="de-DE" sz="1400" b="1" kern="1200" dirty="0" smtClean="0">
                          <a:solidFill>
                            <a:srgbClr val="002060"/>
                          </a:solidFill>
                          <a:latin typeface="+mn-lt"/>
                          <a:ea typeface="+mn-ea"/>
                          <a:cs typeface="+mn-cs"/>
                        </a:rPr>
                        <a:t>s. o. </a:t>
                      </a:r>
                      <a:r>
                        <a:rPr kumimoji="0" lang="de-DE" sz="1400" b="1" u="sng" kern="1200" dirty="0" smtClean="0">
                          <a:solidFill>
                            <a:srgbClr val="002060"/>
                          </a:solidFill>
                          <a:latin typeface="+mn-lt"/>
                          <a:ea typeface="+mn-ea"/>
                          <a:cs typeface="+mn-cs"/>
                        </a:rPr>
                        <a:t>nich</a:t>
                      </a:r>
                      <a:r>
                        <a:rPr kumimoji="0" lang="de-DE" sz="1400" b="0" u="sng" kern="1200" dirty="0" smtClean="0">
                          <a:solidFill>
                            <a:srgbClr val="002060"/>
                          </a:solidFill>
                          <a:latin typeface="+mn-lt"/>
                          <a:ea typeface="+mn-ea"/>
                          <a:cs typeface="+mn-cs"/>
                        </a:rPr>
                        <a:t>t</a:t>
                      </a:r>
                      <a:r>
                        <a:rPr kumimoji="0" lang="de-DE" sz="1400" b="0" u="none" kern="1200" dirty="0" smtClean="0">
                          <a:solidFill>
                            <a:srgbClr val="002060"/>
                          </a:solidFill>
                          <a:latin typeface="+mn-lt"/>
                          <a:ea typeface="+mn-ea"/>
                          <a:cs typeface="+mn-cs"/>
                        </a:rPr>
                        <a:t> gegen Septoria</a:t>
                      </a:r>
                      <a:r>
                        <a:rPr kumimoji="0" lang="de-DE" sz="1400" b="0" u="none" kern="1200" baseline="0" dirty="0" smtClean="0">
                          <a:solidFill>
                            <a:srgbClr val="002060"/>
                          </a:solidFill>
                          <a:latin typeface="+mn-lt"/>
                          <a:ea typeface="+mn-ea"/>
                          <a:cs typeface="+mn-cs"/>
                        </a:rPr>
                        <a:t> nodorum, aber gegen Streifenkrankheit</a:t>
                      </a:r>
                    </a:p>
                  </a:txBody>
                  <a:tcPr/>
                </a:tc>
              </a:tr>
            </a:tbl>
          </a:graphicData>
        </a:graphic>
      </p:graphicFrame>
      <p:sp>
        <p:nvSpPr>
          <p:cNvPr id="4" name="Textfeld 3"/>
          <p:cNvSpPr txBox="1"/>
          <p:nvPr/>
        </p:nvSpPr>
        <p:spPr>
          <a:xfrm>
            <a:off x="827584" y="404664"/>
            <a:ext cx="7920880" cy="1323439"/>
          </a:xfrm>
          <a:prstGeom prst="rect">
            <a:avLst/>
          </a:prstGeom>
          <a:noFill/>
        </p:spPr>
        <p:txBody>
          <a:bodyPr wrap="square" rtlCol="0">
            <a:spAutoFit/>
          </a:bodyPr>
          <a:lstStyle/>
          <a:p>
            <a:r>
              <a:rPr lang="de-DE" sz="4000" u="sng" dirty="0" smtClean="0">
                <a:solidFill>
                  <a:schemeClr val="accent3"/>
                </a:solidFill>
                <a:latin typeface="Bernard MT Condensed" pitchFamily="18" charset="0"/>
              </a:rPr>
              <a:t>Infos über die verwendeten Sorten und Beizen sowie das Düngungsniveau</a:t>
            </a:r>
            <a:endParaRPr lang="de-DE" sz="4000" u="sng" dirty="0">
              <a:solidFill>
                <a:schemeClr val="accent3"/>
              </a:solidFill>
              <a:latin typeface="Bernard MT Condensed" pitchFamily="18" charset="0"/>
            </a:endParaRPr>
          </a:p>
        </p:txBody>
      </p:sp>
      <p:sp>
        <p:nvSpPr>
          <p:cNvPr id="6" name="Textfeld 5"/>
          <p:cNvSpPr txBox="1"/>
          <p:nvPr/>
        </p:nvSpPr>
        <p:spPr>
          <a:xfrm>
            <a:off x="395536" y="5445224"/>
            <a:ext cx="8352928" cy="1077218"/>
          </a:xfrm>
          <a:prstGeom prst="rect">
            <a:avLst/>
          </a:prstGeom>
          <a:solidFill>
            <a:schemeClr val="tx2">
              <a:lumMod val="25000"/>
              <a:lumOff val="75000"/>
            </a:schemeClr>
          </a:solidFill>
          <a:ln w="38100">
            <a:solidFill>
              <a:srgbClr val="FF0000"/>
            </a:solidFill>
          </a:ln>
        </p:spPr>
        <p:txBody>
          <a:bodyPr wrap="square" rtlCol="0">
            <a:spAutoFit/>
          </a:bodyPr>
          <a:lstStyle/>
          <a:p>
            <a:r>
              <a:rPr lang="de-DE" sz="1600" b="1" u="sng" dirty="0" smtClean="0">
                <a:solidFill>
                  <a:srgbClr val="002060"/>
                </a:solidFill>
              </a:rPr>
              <a:t>Problem:</a:t>
            </a:r>
            <a:r>
              <a:rPr lang="de-DE" sz="1600" b="1" dirty="0" smtClean="0">
                <a:solidFill>
                  <a:srgbClr val="002060"/>
                </a:solidFill>
              </a:rPr>
              <a:t> Inwieweit die Einwirkung der verwendeten Beizen auf Mykorrhiza bei den unterschiedlichen Getreidearten vergleichbar ist, bleibt fraglich, da jede Beize ein unterschiedliches Wirkungsspektrum hat.</a:t>
            </a:r>
            <a:endParaRPr lang="de-DE" sz="1600" b="1" dirty="0">
              <a:solidFill>
                <a:srgbClr val="002060"/>
              </a:solidFill>
            </a:endParaRPr>
          </a:p>
        </p:txBody>
      </p:sp>
      <p:graphicFrame>
        <p:nvGraphicFramePr>
          <p:cNvPr id="5" name="Tabelle 4"/>
          <p:cNvGraphicFramePr>
            <a:graphicFrameLocks noGrp="1"/>
          </p:cNvGraphicFramePr>
          <p:nvPr/>
        </p:nvGraphicFramePr>
        <p:xfrm>
          <a:off x="755576" y="3861048"/>
          <a:ext cx="7920878" cy="640080"/>
        </p:xfrm>
        <a:graphic>
          <a:graphicData uri="http://schemas.openxmlformats.org/drawingml/2006/table">
            <a:tbl>
              <a:tblPr firstRow="1" bandRow="1">
                <a:tableStyleId>{00A15C55-8517-42AA-B614-E9B94910E393}</a:tableStyleId>
              </a:tblPr>
              <a:tblGrid>
                <a:gridCol w="1466828"/>
                <a:gridCol w="1320146"/>
                <a:gridCol w="5133904"/>
              </a:tblGrid>
              <a:tr h="288032">
                <a:tc>
                  <a:txBody>
                    <a:bodyPr/>
                    <a:lstStyle/>
                    <a:p>
                      <a:r>
                        <a:rPr lang="de-DE" dirty="0" smtClean="0"/>
                        <a:t>Mais 12.05.15</a:t>
                      </a:r>
                      <a:endParaRPr lang="de-DE" dirty="0"/>
                    </a:p>
                  </a:txBody>
                  <a:tcPr/>
                </a:tc>
                <a:tc>
                  <a:txBody>
                    <a:bodyPr/>
                    <a:lstStyle/>
                    <a:p>
                      <a:r>
                        <a:rPr lang="de-DE" dirty="0" smtClean="0"/>
                        <a:t>Amboss, S 220</a:t>
                      </a:r>
                    </a:p>
                  </a:txBody>
                  <a:tcPr/>
                </a:tc>
                <a:tc>
                  <a:txBody>
                    <a:bodyPr/>
                    <a:lstStyle/>
                    <a:p>
                      <a:r>
                        <a:rPr lang="de-DE" dirty="0" smtClean="0"/>
                        <a:t>Mesurol gegen Fritfliege und Fasanenfraß</a:t>
                      </a:r>
                      <a:endParaRPr lang="de-DE" dirty="0"/>
                    </a:p>
                  </a:txBody>
                  <a:tcPr/>
                </a:tc>
              </a:tr>
            </a:tbl>
          </a:graphicData>
        </a:graphic>
      </p:graphicFrame>
      <p:sp>
        <p:nvSpPr>
          <p:cNvPr id="7" name="Textfeld 6"/>
          <p:cNvSpPr txBox="1"/>
          <p:nvPr/>
        </p:nvSpPr>
        <p:spPr>
          <a:xfrm>
            <a:off x="323528" y="0"/>
            <a:ext cx="1728192" cy="461665"/>
          </a:xfrm>
          <a:prstGeom prst="rect">
            <a:avLst/>
          </a:prstGeom>
          <a:solidFill>
            <a:schemeClr val="bg1"/>
          </a:solidFill>
        </p:spPr>
        <p:txBody>
          <a:bodyPr wrap="square" rtlCol="0">
            <a:spAutoFit/>
          </a:bodyPr>
          <a:lstStyle/>
          <a:p>
            <a:r>
              <a:rPr lang="de-DE" sz="2400" b="1" i="1" u="sng" dirty="0" smtClean="0"/>
              <a:t>Folie: 13</a:t>
            </a:r>
            <a:endParaRPr lang="de-DE" sz="2400" b="1" i="1" u="sng" dirty="0"/>
          </a:p>
        </p:txBody>
      </p:sp>
      <p:sp>
        <p:nvSpPr>
          <p:cNvPr id="8" name="Rechteck 7"/>
          <p:cNvSpPr/>
          <p:nvPr/>
        </p:nvSpPr>
        <p:spPr>
          <a:xfrm>
            <a:off x="755576" y="4509120"/>
            <a:ext cx="7920880" cy="923330"/>
          </a:xfrm>
          <a:prstGeom prst="rect">
            <a:avLst/>
          </a:prstGeom>
        </p:spPr>
        <p:txBody>
          <a:bodyPr wrap="square">
            <a:spAutoFit/>
          </a:bodyPr>
          <a:lstStyle/>
          <a:p>
            <a:r>
              <a:rPr lang="de-DE" b="1" dirty="0" smtClean="0">
                <a:solidFill>
                  <a:srgbClr val="002060"/>
                </a:solidFill>
              </a:rPr>
              <a:t>Die Bestandesführung der Parzellen war sehr extensiv, so dass mit der ersten und alleinigen Düngergabe am 17.03.15 nur 100 kg/N pro ha verabreicht wurden.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de-DE" sz="2400" b="1" i="1" u="sng" dirty="0" smtClean="0"/>
              <a:t>Folie 14:</a:t>
            </a:r>
            <a:r>
              <a:rPr lang="de-DE" sz="2400" b="1" i="1" dirty="0" smtClean="0"/>
              <a:t> </a:t>
            </a:r>
            <a:r>
              <a:rPr lang="de-DE" sz="2400" b="1" i="1" u="sng" dirty="0" smtClean="0"/>
              <a:t>Berechnung und Durchführung der                        Mykorrhiza-Impfung</a:t>
            </a:r>
            <a:endParaRPr lang="de-DE" sz="2400" b="1" i="1" u="sng" dirty="0"/>
          </a:p>
        </p:txBody>
      </p:sp>
      <p:sp>
        <p:nvSpPr>
          <p:cNvPr id="3" name="Rechteck 2"/>
          <p:cNvSpPr/>
          <p:nvPr/>
        </p:nvSpPr>
        <p:spPr>
          <a:xfrm>
            <a:off x="0" y="836712"/>
            <a:ext cx="9144000" cy="1938992"/>
          </a:xfrm>
          <a:prstGeom prst="rect">
            <a:avLst/>
          </a:prstGeom>
          <a:solidFill>
            <a:schemeClr val="bg1"/>
          </a:solidFill>
        </p:spPr>
        <p:txBody>
          <a:bodyPr wrap="square">
            <a:spAutoFit/>
          </a:bodyPr>
          <a:lstStyle/>
          <a:p>
            <a:r>
              <a:rPr lang="de-DE" sz="2400" dirty="0" smtClean="0"/>
              <a:t>1. Ausmessen der Kastenfläche = 0,21 m² </a:t>
            </a:r>
          </a:p>
          <a:p>
            <a:r>
              <a:rPr lang="de-DE" sz="2400" dirty="0" smtClean="0"/>
              <a:t>2. Berechnung des Impfmaterials                                                              </a:t>
            </a:r>
          </a:p>
          <a:p>
            <a:r>
              <a:rPr lang="de-DE" sz="2400" dirty="0" smtClean="0"/>
              <a:t>    (Empfehlung: 1 kg Impfmaterial/10 - 15 kg</a:t>
            </a:r>
          </a:p>
          <a:p>
            <a:r>
              <a:rPr lang="de-DE" sz="2400" dirty="0" smtClean="0"/>
              <a:t>    Saatgut)</a:t>
            </a:r>
          </a:p>
          <a:p>
            <a:r>
              <a:rPr lang="de-DE" sz="2400" dirty="0" smtClean="0"/>
              <a:t>3. Kosten: 1 kg Impfmaterial „Glückspilze“ = 89 €</a:t>
            </a:r>
          </a:p>
        </p:txBody>
      </p:sp>
      <p:graphicFrame>
        <p:nvGraphicFramePr>
          <p:cNvPr id="4" name="Tabelle 3"/>
          <p:cNvGraphicFramePr>
            <a:graphicFrameLocks noGrp="1"/>
          </p:cNvGraphicFramePr>
          <p:nvPr/>
        </p:nvGraphicFramePr>
        <p:xfrm>
          <a:off x="0" y="2780928"/>
          <a:ext cx="9180513" cy="4135368"/>
        </p:xfrm>
        <a:graphic>
          <a:graphicData uri="http://schemas.openxmlformats.org/drawingml/2006/table">
            <a:tbl>
              <a:tblPr firstRow="1" bandRow="1">
                <a:tableStyleId>{F5AB1C69-6EDB-4FF4-983F-18BD219EF322}</a:tableStyleId>
              </a:tblPr>
              <a:tblGrid>
                <a:gridCol w="1321994"/>
                <a:gridCol w="1689214"/>
                <a:gridCol w="1560792"/>
                <a:gridCol w="1303528"/>
                <a:gridCol w="1248550"/>
                <a:gridCol w="2056435"/>
              </a:tblGrid>
              <a:tr h="920968">
                <a:tc>
                  <a:txBody>
                    <a:bodyPr/>
                    <a:lstStyle/>
                    <a:p>
                      <a:r>
                        <a:rPr lang="de-DE" dirty="0" smtClean="0"/>
                        <a:t>Kultur-</a:t>
                      </a:r>
                    </a:p>
                    <a:p>
                      <a:r>
                        <a:rPr lang="de-DE" dirty="0" err="1" smtClean="0"/>
                        <a:t>art</a:t>
                      </a:r>
                      <a:endParaRPr lang="de-DE" dirty="0"/>
                    </a:p>
                  </a:txBody>
                  <a:tcPr/>
                </a:tc>
                <a:tc>
                  <a:txBody>
                    <a:bodyPr/>
                    <a:lstStyle/>
                    <a:p>
                      <a:r>
                        <a:rPr lang="de-DE" dirty="0" smtClean="0"/>
                        <a:t>Saatmenge</a:t>
                      </a:r>
                    </a:p>
                    <a:p>
                      <a:r>
                        <a:rPr lang="de-DE" dirty="0" smtClean="0"/>
                        <a:t>in</a:t>
                      </a:r>
                      <a:r>
                        <a:rPr lang="de-DE" baseline="0" dirty="0" smtClean="0"/>
                        <a:t> </a:t>
                      </a:r>
                      <a:r>
                        <a:rPr lang="de-DE" dirty="0" smtClean="0"/>
                        <a:t>kg/ha</a:t>
                      </a:r>
                      <a:endParaRPr lang="de-DE" dirty="0"/>
                    </a:p>
                  </a:txBody>
                  <a:tcPr/>
                </a:tc>
                <a:tc>
                  <a:txBody>
                    <a:bodyPr/>
                    <a:lstStyle/>
                    <a:p>
                      <a:r>
                        <a:rPr lang="de-DE" dirty="0" smtClean="0"/>
                        <a:t>Impfstoff</a:t>
                      </a:r>
                    </a:p>
                    <a:p>
                      <a:r>
                        <a:rPr lang="de-DE" dirty="0" smtClean="0"/>
                        <a:t>in</a:t>
                      </a:r>
                      <a:r>
                        <a:rPr lang="de-DE" baseline="0" dirty="0" smtClean="0"/>
                        <a:t> </a:t>
                      </a:r>
                      <a:r>
                        <a:rPr lang="de-DE" dirty="0" smtClean="0"/>
                        <a:t>kg/ha</a:t>
                      </a:r>
                      <a:endParaRPr lang="de-DE" dirty="0"/>
                    </a:p>
                  </a:txBody>
                  <a:tcPr/>
                </a:tc>
                <a:tc>
                  <a:txBody>
                    <a:bodyPr/>
                    <a:lstStyle/>
                    <a:p>
                      <a:r>
                        <a:rPr lang="de-DE" dirty="0" smtClean="0"/>
                        <a:t>Kosten/ha</a:t>
                      </a:r>
                    </a:p>
                    <a:p>
                      <a:r>
                        <a:rPr lang="de-DE" dirty="0" smtClean="0"/>
                        <a:t>in €</a:t>
                      </a:r>
                      <a:endParaRPr lang="de-DE" dirty="0"/>
                    </a:p>
                  </a:txBody>
                  <a:tcPr/>
                </a:tc>
                <a:tc>
                  <a:txBody>
                    <a:bodyPr/>
                    <a:lstStyle/>
                    <a:p>
                      <a:r>
                        <a:rPr lang="de-DE" dirty="0" smtClean="0"/>
                        <a:t>Kasten-</a:t>
                      </a:r>
                    </a:p>
                    <a:p>
                      <a:r>
                        <a:rPr lang="de-DE" dirty="0" smtClean="0"/>
                        <a:t>fläche in m²</a:t>
                      </a:r>
                      <a:endParaRPr lang="de-DE" dirty="0"/>
                    </a:p>
                  </a:txBody>
                  <a:tcPr/>
                </a:tc>
                <a:tc>
                  <a:txBody>
                    <a:bodyPr/>
                    <a:lstStyle/>
                    <a:p>
                      <a:r>
                        <a:rPr lang="de-DE" dirty="0" smtClean="0"/>
                        <a:t>Impfstoff pro </a:t>
                      </a:r>
                    </a:p>
                    <a:p>
                      <a:r>
                        <a:rPr lang="de-DE" dirty="0" smtClean="0"/>
                        <a:t>m² bzw. Kaste</a:t>
                      </a:r>
                      <a:r>
                        <a:rPr lang="de-DE" baseline="0" dirty="0" smtClean="0"/>
                        <a:t>n in g</a:t>
                      </a:r>
                      <a:endParaRPr lang="de-DE" dirty="0"/>
                    </a:p>
                  </a:txBody>
                  <a:tcPr/>
                </a:tc>
              </a:tr>
              <a:tr h="593276">
                <a:tc>
                  <a:txBody>
                    <a:bodyPr/>
                    <a:lstStyle/>
                    <a:p>
                      <a:r>
                        <a:rPr lang="de-DE" dirty="0" smtClean="0"/>
                        <a:t>Weizen,    </a:t>
                      </a:r>
                    </a:p>
                    <a:p>
                      <a:r>
                        <a:rPr lang="de-DE" dirty="0" smtClean="0"/>
                        <a:t>Hermann</a:t>
                      </a:r>
                      <a:endParaRPr lang="de-DE" dirty="0"/>
                    </a:p>
                  </a:txBody>
                  <a:tcPr/>
                </a:tc>
                <a:tc>
                  <a:txBody>
                    <a:bodyPr/>
                    <a:lstStyle/>
                    <a:p>
                      <a:pPr algn="ctr"/>
                      <a:r>
                        <a:rPr lang="de-DE" dirty="0" smtClean="0"/>
                        <a:t>200</a:t>
                      </a:r>
                      <a:endParaRPr lang="de-DE" dirty="0"/>
                    </a:p>
                  </a:txBody>
                  <a:tcPr/>
                </a:tc>
                <a:tc>
                  <a:txBody>
                    <a:bodyPr/>
                    <a:lstStyle/>
                    <a:p>
                      <a:pPr algn="ctr"/>
                      <a:r>
                        <a:rPr lang="de-DE" dirty="0" smtClean="0"/>
                        <a:t>13,3 - 20</a:t>
                      </a:r>
                      <a:endParaRPr lang="de-DE" dirty="0"/>
                    </a:p>
                  </a:txBody>
                  <a:tcPr/>
                </a:tc>
                <a:tc>
                  <a:txBody>
                    <a:bodyPr/>
                    <a:lstStyle/>
                    <a:p>
                      <a:pPr algn="ctr"/>
                      <a:r>
                        <a:rPr lang="de-DE" dirty="0" smtClean="0"/>
                        <a:t>1200 - </a:t>
                      </a:r>
                    </a:p>
                    <a:p>
                      <a:pPr algn="ctr"/>
                      <a:r>
                        <a:rPr lang="de-DE" dirty="0" smtClean="0"/>
                        <a:t>1800</a:t>
                      </a:r>
                      <a:endParaRPr lang="de-DE" dirty="0"/>
                    </a:p>
                  </a:txBody>
                  <a:tcPr/>
                </a:tc>
                <a:tc>
                  <a:txBody>
                    <a:bodyPr/>
                    <a:lstStyle/>
                    <a:p>
                      <a:pPr algn="ctr"/>
                      <a:r>
                        <a:rPr lang="de-DE" dirty="0" smtClean="0"/>
                        <a:t>0,21</a:t>
                      </a:r>
                      <a:endParaRPr lang="de-DE" dirty="0"/>
                    </a:p>
                  </a:txBody>
                  <a:tcPr/>
                </a:tc>
                <a:tc>
                  <a:txBody>
                    <a:bodyPr/>
                    <a:lstStyle/>
                    <a:p>
                      <a:r>
                        <a:rPr lang="de-DE" dirty="0" smtClean="0"/>
                        <a:t>20 bzw. 4,20</a:t>
                      </a:r>
                      <a:endParaRPr lang="de-DE" dirty="0"/>
                    </a:p>
                  </a:txBody>
                  <a:tcPr/>
                </a:tc>
              </a:tr>
              <a:tr h="593276">
                <a:tc>
                  <a:txBody>
                    <a:bodyPr/>
                    <a:lstStyle/>
                    <a:p>
                      <a:r>
                        <a:rPr lang="de-DE" dirty="0" smtClean="0"/>
                        <a:t>Triticale,</a:t>
                      </a:r>
                    </a:p>
                    <a:p>
                      <a:r>
                        <a:rPr lang="de-DE" dirty="0" smtClean="0"/>
                        <a:t>Grenado</a:t>
                      </a:r>
                      <a:endParaRPr lang="de-DE" dirty="0"/>
                    </a:p>
                  </a:txBody>
                  <a:tcPr/>
                </a:tc>
                <a:tc>
                  <a:txBody>
                    <a:bodyPr/>
                    <a:lstStyle/>
                    <a:p>
                      <a:pPr algn="ctr"/>
                      <a:r>
                        <a:rPr lang="de-DE" dirty="0" smtClean="0"/>
                        <a:t>160</a:t>
                      </a:r>
                      <a:endParaRPr lang="de-DE" dirty="0"/>
                    </a:p>
                  </a:txBody>
                  <a:tcPr/>
                </a:tc>
                <a:tc>
                  <a:txBody>
                    <a:bodyPr/>
                    <a:lstStyle/>
                    <a:p>
                      <a:pPr algn="ctr"/>
                      <a:r>
                        <a:rPr lang="de-DE" dirty="0" smtClean="0"/>
                        <a:t>10,6 - 16</a:t>
                      </a:r>
                      <a:endParaRPr lang="de-DE" dirty="0"/>
                    </a:p>
                  </a:txBody>
                  <a:tcPr/>
                </a:tc>
                <a:tc>
                  <a:txBody>
                    <a:bodyPr/>
                    <a:lstStyle/>
                    <a:p>
                      <a:pPr algn="ctr"/>
                      <a:r>
                        <a:rPr lang="de-DE" dirty="0" smtClean="0"/>
                        <a:t>1350 –</a:t>
                      </a:r>
                    </a:p>
                    <a:p>
                      <a:pPr algn="ctr"/>
                      <a:r>
                        <a:rPr lang="de-DE" dirty="0" smtClean="0"/>
                        <a:t>1440</a:t>
                      </a:r>
                      <a:endParaRPr lang="de-DE" dirty="0"/>
                    </a:p>
                  </a:txBody>
                  <a:tcPr/>
                </a:tc>
                <a:tc>
                  <a:txBody>
                    <a:bodyPr/>
                    <a:lstStyle/>
                    <a:p>
                      <a:pPr algn="ctr"/>
                      <a:r>
                        <a:rPr lang="de-DE" dirty="0" smtClean="0"/>
                        <a:t>0,21</a:t>
                      </a:r>
                      <a:endParaRPr lang="de-DE" dirty="0"/>
                    </a:p>
                  </a:txBody>
                  <a:tcPr/>
                </a:tc>
                <a:tc>
                  <a:txBody>
                    <a:bodyPr/>
                    <a:lstStyle/>
                    <a:p>
                      <a:r>
                        <a:rPr lang="de-DE" dirty="0" smtClean="0"/>
                        <a:t>16 bzw. 3,36</a:t>
                      </a:r>
                      <a:endParaRPr lang="de-DE" dirty="0"/>
                    </a:p>
                  </a:txBody>
                  <a:tcPr/>
                </a:tc>
              </a:tr>
              <a:tr h="593276">
                <a:tc>
                  <a:txBody>
                    <a:bodyPr/>
                    <a:lstStyle/>
                    <a:p>
                      <a:r>
                        <a:rPr lang="de-DE" dirty="0" smtClean="0"/>
                        <a:t>Roggen,</a:t>
                      </a:r>
                    </a:p>
                    <a:p>
                      <a:r>
                        <a:rPr lang="de-DE" dirty="0" smtClean="0"/>
                        <a:t>Minello</a:t>
                      </a:r>
                      <a:endParaRPr lang="de-DE" dirty="0"/>
                    </a:p>
                  </a:txBody>
                  <a:tcPr>
                    <a:solidFill>
                      <a:srgbClr val="92D050"/>
                    </a:solidFill>
                  </a:tcPr>
                </a:tc>
                <a:tc>
                  <a:txBody>
                    <a:bodyPr/>
                    <a:lstStyle/>
                    <a:p>
                      <a:pPr algn="ctr"/>
                      <a:r>
                        <a:rPr lang="de-DE" dirty="0" smtClean="0"/>
                        <a:t>120</a:t>
                      </a:r>
                      <a:endParaRPr lang="de-DE" dirty="0"/>
                    </a:p>
                  </a:txBody>
                  <a:tcPr>
                    <a:solidFill>
                      <a:srgbClr val="92D050"/>
                    </a:solidFill>
                  </a:tcPr>
                </a:tc>
                <a:tc>
                  <a:txBody>
                    <a:bodyPr/>
                    <a:lstStyle/>
                    <a:p>
                      <a:pPr algn="ctr"/>
                      <a:r>
                        <a:rPr lang="de-DE" dirty="0" smtClean="0"/>
                        <a:t>8 - 12</a:t>
                      </a:r>
                      <a:endParaRPr lang="de-DE" dirty="0"/>
                    </a:p>
                  </a:txBody>
                  <a:tcPr>
                    <a:solidFill>
                      <a:srgbClr val="92D050"/>
                    </a:solidFill>
                  </a:tcPr>
                </a:tc>
                <a:tc>
                  <a:txBody>
                    <a:bodyPr/>
                    <a:lstStyle/>
                    <a:p>
                      <a:pPr algn="ctr"/>
                      <a:r>
                        <a:rPr lang="de-DE" baseline="0" dirty="0" smtClean="0"/>
                        <a:t>  </a:t>
                      </a:r>
                      <a:r>
                        <a:rPr lang="de-DE" dirty="0" smtClean="0"/>
                        <a:t>720 -</a:t>
                      </a:r>
                    </a:p>
                    <a:p>
                      <a:pPr algn="ctr"/>
                      <a:r>
                        <a:rPr lang="de-DE" dirty="0" smtClean="0"/>
                        <a:t>1080</a:t>
                      </a:r>
                      <a:endParaRPr lang="de-DE" dirty="0"/>
                    </a:p>
                  </a:txBody>
                  <a:tcPr>
                    <a:solidFill>
                      <a:srgbClr val="92D050"/>
                    </a:solidFill>
                  </a:tcPr>
                </a:tc>
                <a:tc>
                  <a:txBody>
                    <a:bodyPr/>
                    <a:lstStyle/>
                    <a:p>
                      <a:pPr algn="ctr"/>
                      <a:r>
                        <a:rPr lang="de-DE" dirty="0" smtClean="0"/>
                        <a:t>0,21</a:t>
                      </a:r>
                      <a:endParaRPr lang="de-DE" dirty="0"/>
                    </a:p>
                  </a:txBody>
                  <a:tcPr>
                    <a:solidFill>
                      <a:srgbClr val="92D050"/>
                    </a:solidFill>
                  </a:tcPr>
                </a:tc>
                <a:tc>
                  <a:txBody>
                    <a:bodyPr/>
                    <a:lstStyle/>
                    <a:p>
                      <a:r>
                        <a:rPr lang="de-DE" dirty="0" smtClean="0"/>
                        <a:t>12 bzw. 2,52</a:t>
                      </a:r>
                      <a:endParaRPr lang="de-DE" dirty="0"/>
                    </a:p>
                  </a:txBody>
                  <a:tcPr>
                    <a:solidFill>
                      <a:srgbClr val="92D050"/>
                    </a:solidFill>
                  </a:tcPr>
                </a:tc>
              </a:tr>
              <a:tr h="593276">
                <a:tc>
                  <a:txBody>
                    <a:bodyPr/>
                    <a:lstStyle/>
                    <a:p>
                      <a:r>
                        <a:rPr lang="de-DE" dirty="0" smtClean="0"/>
                        <a:t>Mais,</a:t>
                      </a:r>
                    </a:p>
                    <a:p>
                      <a:r>
                        <a:rPr lang="de-DE" dirty="0" smtClean="0"/>
                        <a:t>Amboss,</a:t>
                      </a:r>
                    </a:p>
                    <a:p>
                      <a:r>
                        <a:rPr lang="de-DE" dirty="0" smtClean="0"/>
                        <a:t>S 220</a:t>
                      </a:r>
                      <a:endParaRPr lang="de-DE" dirty="0"/>
                    </a:p>
                  </a:txBody>
                  <a:tcPr>
                    <a:solidFill>
                      <a:srgbClr val="92D050"/>
                    </a:solidFill>
                  </a:tcPr>
                </a:tc>
                <a:tc>
                  <a:txBody>
                    <a:bodyPr/>
                    <a:lstStyle/>
                    <a:p>
                      <a:pPr algn="ctr"/>
                      <a:r>
                        <a:rPr lang="de-DE" dirty="0" smtClean="0"/>
                        <a:t>30</a:t>
                      </a:r>
                      <a:endParaRPr lang="de-DE" dirty="0"/>
                    </a:p>
                  </a:txBody>
                  <a:tcPr>
                    <a:solidFill>
                      <a:srgbClr val="92D050"/>
                    </a:solidFill>
                  </a:tcPr>
                </a:tc>
                <a:tc>
                  <a:txBody>
                    <a:bodyPr/>
                    <a:lstStyle/>
                    <a:p>
                      <a:pPr algn="ctr"/>
                      <a:r>
                        <a:rPr lang="de-DE" dirty="0" smtClean="0"/>
                        <a:t>2 - 3</a:t>
                      </a:r>
                      <a:endParaRPr lang="de-DE" dirty="0"/>
                    </a:p>
                  </a:txBody>
                  <a:tcPr>
                    <a:solidFill>
                      <a:srgbClr val="92D050"/>
                    </a:solidFill>
                  </a:tcPr>
                </a:tc>
                <a:tc>
                  <a:txBody>
                    <a:bodyPr/>
                    <a:lstStyle/>
                    <a:p>
                      <a:pPr algn="ctr"/>
                      <a:r>
                        <a:rPr lang="de-DE" dirty="0" smtClean="0"/>
                        <a:t>  180 -</a:t>
                      </a:r>
                    </a:p>
                    <a:p>
                      <a:pPr algn="ctr"/>
                      <a:r>
                        <a:rPr lang="de-DE" dirty="0" smtClean="0"/>
                        <a:t>  270</a:t>
                      </a:r>
                      <a:endParaRPr lang="de-DE" dirty="0"/>
                    </a:p>
                  </a:txBody>
                  <a:tcPr>
                    <a:solidFill>
                      <a:srgbClr val="92D050"/>
                    </a:solidFill>
                  </a:tcPr>
                </a:tc>
                <a:tc>
                  <a:txBody>
                    <a:bodyPr/>
                    <a:lstStyle/>
                    <a:p>
                      <a:pPr algn="ctr"/>
                      <a:r>
                        <a:rPr lang="de-DE" dirty="0" smtClean="0"/>
                        <a:t>0,21</a:t>
                      </a:r>
                      <a:endParaRPr lang="de-DE" dirty="0"/>
                    </a:p>
                  </a:txBody>
                  <a:tcPr>
                    <a:solidFill>
                      <a:srgbClr val="92D050"/>
                    </a:solidFill>
                  </a:tcPr>
                </a:tc>
                <a:tc>
                  <a:txBody>
                    <a:bodyPr/>
                    <a:lstStyle/>
                    <a:p>
                      <a:r>
                        <a:rPr lang="de-DE" dirty="0" smtClean="0"/>
                        <a:t>3 bzw. 0,63</a:t>
                      </a:r>
                      <a:endParaRPr lang="de-DE" dirty="0"/>
                    </a:p>
                  </a:txBody>
                  <a:tcPr>
                    <a:solidFill>
                      <a:srgbClr val="92D050"/>
                    </a:solidFill>
                  </a:tcPr>
                </a:tc>
              </a:tr>
              <a:tr h="379760">
                <a:tc>
                  <a:txBody>
                    <a:bodyPr/>
                    <a:lstStyle/>
                    <a:p>
                      <a:endParaRPr lang="de-DE" dirty="0"/>
                    </a:p>
                  </a:txBody>
                  <a:tcPr/>
                </a:tc>
                <a:tc>
                  <a:txBody>
                    <a:bodyPr/>
                    <a:lstStyle/>
                    <a:p>
                      <a:endParaRPr lang="de-DE"/>
                    </a:p>
                  </a:txBody>
                  <a:tcPr/>
                </a:tc>
                <a:tc>
                  <a:txBody>
                    <a:bodyPr/>
                    <a:lstStyle/>
                    <a:p>
                      <a:pPr algn="ctr"/>
                      <a:endParaRPr lang="de-DE" dirty="0"/>
                    </a:p>
                  </a:txBody>
                  <a:tcPr/>
                </a:tc>
                <a:tc>
                  <a:txBody>
                    <a:bodyPr/>
                    <a:lstStyle/>
                    <a:p>
                      <a:pPr algn="ctr"/>
                      <a:endParaRPr lang="de-DE" dirty="0"/>
                    </a:p>
                  </a:txBody>
                  <a:tcPr/>
                </a:tc>
                <a:tc>
                  <a:txBody>
                    <a:bodyPr/>
                    <a:lstStyle/>
                    <a:p>
                      <a:endParaRPr lang="de-DE"/>
                    </a:p>
                  </a:txBody>
                  <a:tcPr/>
                </a:tc>
                <a:tc>
                  <a:txBody>
                    <a:bodyPr/>
                    <a:lstStyle/>
                    <a:p>
                      <a:endParaRPr lang="de-DE"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92088"/>
          </a:xfrm>
          <a:solidFill>
            <a:schemeClr val="bg1"/>
          </a:solidFill>
        </p:spPr>
        <p:txBody>
          <a:bodyPr>
            <a:normAutofit fontScale="90000"/>
          </a:bodyPr>
          <a:lstStyle/>
          <a:p>
            <a:pPr algn="ctr"/>
            <a:r>
              <a:rPr lang="de-DE" sz="2800" i="1" u="sng" dirty="0" smtClean="0">
                <a:solidFill>
                  <a:schemeClr val="accent3"/>
                </a:solidFill>
              </a:rPr>
              <a:t>Folie 15:</a:t>
            </a:r>
            <a:r>
              <a:rPr lang="de-DE" sz="2800" i="1" dirty="0" smtClean="0">
                <a:solidFill>
                  <a:schemeClr val="accent3"/>
                </a:solidFill>
              </a:rPr>
              <a:t> </a:t>
            </a:r>
            <a:r>
              <a:rPr lang="de-DE" sz="2800" i="1" u="sng" dirty="0" smtClean="0">
                <a:solidFill>
                  <a:schemeClr val="accent3"/>
                </a:solidFill>
              </a:rPr>
              <a:t>Erste Versuchsergebnisse</a:t>
            </a:r>
            <a:br>
              <a:rPr lang="de-DE" sz="2800" i="1" u="sng" dirty="0" smtClean="0">
                <a:solidFill>
                  <a:schemeClr val="accent3"/>
                </a:solidFill>
              </a:rPr>
            </a:br>
            <a:r>
              <a:rPr lang="de-DE" sz="2800" i="1" u="sng" dirty="0" smtClean="0">
                <a:solidFill>
                  <a:schemeClr val="accent3"/>
                </a:solidFill>
              </a:rPr>
              <a:t>Beurteilung des Getreides am 12.05.15</a:t>
            </a:r>
            <a:endParaRPr lang="de-DE" sz="2800" i="1" u="sng" dirty="0">
              <a:solidFill>
                <a:schemeClr val="accent3"/>
              </a:solidFill>
            </a:endParaRPr>
          </a:p>
        </p:txBody>
      </p:sp>
      <p:graphicFrame>
        <p:nvGraphicFramePr>
          <p:cNvPr id="6" name="Tabelle 5"/>
          <p:cNvGraphicFramePr>
            <a:graphicFrameLocks noGrp="1"/>
          </p:cNvGraphicFramePr>
          <p:nvPr/>
        </p:nvGraphicFramePr>
        <p:xfrm>
          <a:off x="395536" y="908722"/>
          <a:ext cx="4248472" cy="5688628"/>
        </p:xfrm>
        <a:graphic>
          <a:graphicData uri="http://schemas.openxmlformats.org/drawingml/2006/table">
            <a:tbl>
              <a:tblPr/>
              <a:tblGrid>
                <a:gridCol w="657535"/>
                <a:gridCol w="1679875"/>
                <a:gridCol w="572050"/>
                <a:gridCol w="577299"/>
                <a:gridCol w="761713"/>
              </a:tblGrid>
              <a:tr h="584282">
                <a:tc>
                  <a:txBody>
                    <a:bodyPr/>
                    <a:lstStyle/>
                    <a:p>
                      <a:pPr algn="ctr" fontAlgn="b"/>
                      <a:r>
                        <a:rPr lang="de-DE" sz="1800" b="1" i="0" u="none" strike="noStrike" dirty="0">
                          <a:solidFill>
                            <a:srgbClr val="000000"/>
                          </a:solidFill>
                          <a:latin typeface="Calibri"/>
                        </a:rPr>
                        <a:t>Lfd. Nr.</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de-DE" sz="2400" b="1" i="0" u="none" strike="noStrike" dirty="0">
                          <a:solidFill>
                            <a:srgbClr val="000000"/>
                          </a:solidFill>
                          <a:latin typeface="Calibri"/>
                        </a:rPr>
                        <a:t>Kulturart</a:t>
                      </a:r>
                    </a:p>
                  </a:txBody>
                  <a:tcPr marL="8936" marR="8936" marT="89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de-DE" sz="1800" b="1" i="0" u="none" strike="noStrike" dirty="0" smtClean="0">
                          <a:solidFill>
                            <a:srgbClr val="000000"/>
                          </a:solidFill>
                          <a:latin typeface="Calibri"/>
                        </a:rPr>
                        <a:t>  </a:t>
                      </a:r>
                      <a:endParaRPr lang="de-DE" sz="1800" b="1" i="0" u="none" strike="noStrike" dirty="0">
                        <a:solidFill>
                          <a:srgbClr val="000000"/>
                        </a:solidFill>
                        <a:latin typeface="Calibri"/>
                      </a:endParaRPr>
                    </a:p>
                  </a:txBody>
                  <a:tcPr marL="8936" marR="8936" marT="893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800" b="1" i="0" u="none" strike="noStrike" dirty="0">
                        <a:solidFill>
                          <a:srgbClr val="000000"/>
                        </a:solidFill>
                        <a:latin typeface="Calibri"/>
                      </a:endParaRPr>
                    </a:p>
                  </a:txBody>
                  <a:tcPr marL="8936" marR="8936" marT="893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de-DE" sz="1800" b="1" i="0" u="none" strike="noStrike" dirty="0">
                          <a:solidFill>
                            <a:srgbClr val="000000"/>
                          </a:solidFill>
                          <a:latin typeface="Calibri"/>
                        </a:rPr>
                        <a:t> </a:t>
                      </a:r>
                    </a:p>
                  </a:txBody>
                  <a:tcPr marL="8936" marR="8936" marT="893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392642">
                <a:tc>
                  <a:txBody>
                    <a:bodyPr/>
                    <a:lstStyle/>
                    <a:p>
                      <a:pPr algn="ctr" fontAlgn="b"/>
                      <a:r>
                        <a:rPr lang="de-DE" sz="2400" b="1" i="0" u="none" strike="noStrike" dirty="0">
                          <a:solidFill>
                            <a:srgbClr val="000000"/>
                          </a:solidFill>
                          <a:latin typeface="Calibri"/>
                        </a:rPr>
                        <a:t>1</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de-DE" sz="2000" b="1" i="0" u="none" strike="noStrike" dirty="0">
                          <a:solidFill>
                            <a:srgbClr val="000000"/>
                          </a:solidFill>
                          <a:latin typeface="Calibri"/>
                        </a:rPr>
                        <a:t>TTC geb. </a:t>
                      </a:r>
                      <a:r>
                        <a:rPr lang="de-DE" sz="2000" b="1" i="0" u="none" strike="noStrike" dirty="0" err="1" smtClean="0">
                          <a:solidFill>
                            <a:srgbClr val="000000"/>
                          </a:solidFill>
                          <a:latin typeface="Calibri"/>
                        </a:rPr>
                        <a:t>oM</a:t>
                      </a:r>
                      <a:endParaRPr lang="de-DE" sz="2000" b="1" i="0" u="none" strike="noStrike" dirty="0">
                        <a:solidFill>
                          <a:srgbClr val="000000"/>
                        </a:solidFill>
                        <a:latin typeface="Calibri"/>
                      </a:endParaRP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de-DE" sz="2400" b="1" i="0" u="none" strike="noStrike" dirty="0">
                          <a:solidFill>
                            <a:srgbClr val="000000"/>
                          </a:solidFill>
                          <a:latin typeface="Calibri"/>
                        </a:rPr>
                        <a:t>4,5</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2642">
                <a:tc>
                  <a:txBody>
                    <a:bodyPr/>
                    <a:lstStyle/>
                    <a:p>
                      <a:pPr algn="ctr" fontAlgn="b"/>
                      <a:r>
                        <a:rPr lang="de-DE" sz="2400" b="1" i="0" u="none" strike="noStrike" dirty="0">
                          <a:solidFill>
                            <a:srgbClr val="000000"/>
                          </a:solidFill>
                          <a:latin typeface="Calibri"/>
                        </a:rPr>
                        <a:t>2</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000" b="1" i="0" u="none" strike="noStrike" dirty="0">
                          <a:solidFill>
                            <a:srgbClr val="000000"/>
                          </a:solidFill>
                          <a:latin typeface="Calibri"/>
                        </a:rPr>
                        <a:t>WR geb. </a:t>
                      </a:r>
                      <a:r>
                        <a:rPr lang="de-DE" sz="2000" b="1" i="0" u="none" strike="noStrike" dirty="0" err="1" smtClean="0">
                          <a:solidFill>
                            <a:srgbClr val="000000"/>
                          </a:solidFill>
                          <a:latin typeface="Calibri"/>
                        </a:rPr>
                        <a:t>mM</a:t>
                      </a:r>
                      <a:r>
                        <a:rPr lang="de-DE" sz="2000" b="1" i="0" u="none" strike="noStrike" dirty="0">
                          <a:solidFill>
                            <a:srgbClr val="000000"/>
                          </a:solidFill>
                          <a:latin typeface="Calibri"/>
                        </a:rPr>
                        <a:t>.</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2</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2642">
                <a:tc>
                  <a:txBody>
                    <a:bodyPr/>
                    <a:lstStyle/>
                    <a:p>
                      <a:pPr algn="ctr" fontAlgn="b"/>
                      <a:r>
                        <a:rPr lang="de-DE" sz="2400" b="1" i="0" u="none" strike="noStrike" dirty="0">
                          <a:solidFill>
                            <a:srgbClr val="000000"/>
                          </a:solidFill>
                          <a:latin typeface="Calibri"/>
                        </a:rPr>
                        <a:t>3</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000" b="1" i="0" u="none" strike="noStrike" dirty="0">
                          <a:solidFill>
                            <a:srgbClr val="000000"/>
                          </a:solidFill>
                          <a:latin typeface="Calibri"/>
                        </a:rPr>
                        <a:t>WW oB. oM.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FF0000"/>
                          </a:solidFill>
                          <a:latin typeface="Calibri"/>
                        </a:rPr>
                        <a:t>6</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2642">
                <a:tc>
                  <a:txBody>
                    <a:bodyPr/>
                    <a:lstStyle/>
                    <a:p>
                      <a:pPr algn="ctr" fontAlgn="b"/>
                      <a:r>
                        <a:rPr lang="de-DE" sz="2400" b="1" i="0" u="none" strike="noStrike" dirty="0">
                          <a:solidFill>
                            <a:srgbClr val="000000"/>
                          </a:solidFill>
                          <a:latin typeface="Calibri"/>
                        </a:rPr>
                        <a:t>4</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000" b="1" i="0" u="none" strike="noStrike" dirty="0">
                          <a:solidFill>
                            <a:srgbClr val="000000"/>
                          </a:solidFill>
                          <a:latin typeface="Calibri"/>
                        </a:rPr>
                        <a:t>WW geb. mM.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5</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2642">
                <a:tc>
                  <a:txBody>
                    <a:bodyPr/>
                    <a:lstStyle/>
                    <a:p>
                      <a:pPr algn="ctr" fontAlgn="b"/>
                      <a:r>
                        <a:rPr lang="de-DE" sz="2400" b="1" i="0" u="none" strike="noStrike" dirty="0">
                          <a:solidFill>
                            <a:srgbClr val="000000"/>
                          </a:solidFill>
                          <a:latin typeface="Calibri"/>
                        </a:rPr>
                        <a:t>5</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000" b="1" i="0" u="none" strike="noStrike" dirty="0">
                          <a:solidFill>
                            <a:srgbClr val="000000"/>
                          </a:solidFill>
                          <a:latin typeface="Calibri"/>
                        </a:rPr>
                        <a:t>WR  oB. mM.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3</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2642">
                <a:tc>
                  <a:txBody>
                    <a:bodyPr/>
                    <a:lstStyle/>
                    <a:p>
                      <a:pPr algn="ctr" fontAlgn="b"/>
                      <a:r>
                        <a:rPr lang="de-DE" sz="2400" b="1" i="0" u="none" strike="noStrike" dirty="0">
                          <a:solidFill>
                            <a:srgbClr val="000000"/>
                          </a:solidFill>
                          <a:latin typeface="Calibri"/>
                        </a:rPr>
                        <a:t>6</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000" b="1" i="0" u="none" strike="noStrike" dirty="0">
                          <a:solidFill>
                            <a:srgbClr val="000000"/>
                          </a:solidFill>
                          <a:latin typeface="Calibri"/>
                        </a:rPr>
                        <a:t>WR </a:t>
                      </a:r>
                      <a:r>
                        <a:rPr lang="de-DE" sz="2000" b="1" i="0" u="none" strike="noStrike" dirty="0" err="1" smtClean="0">
                          <a:solidFill>
                            <a:srgbClr val="000000"/>
                          </a:solidFill>
                          <a:latin typeface="Calibri"/>
                        </a:rPr>
                        <a:t>oB</a:t>
                      </a:r>
                      <a:r>
                        <a:rPr lang="de-DE" sz="2000" b="1" i="0" u="none" strike="noStrike" dirty="0" smtClean="0">
                          <a:solidFill>
                            <a:srgbClr val="000000"/>
                          </a:solidFill>
                          <a:latin typeface="Calibri"/>
                        </a:rPr>
                        <a:t>. </a:t>
                      </a:r>
                      <a:r>
                        <a:rPr lang="de-DE" sz="2000" b="1" i="0" u="none" strike="noStrike" dirty="0">
                          <a:solidFill>
                            <a:srgbClr val="000000"/>
                          </a:solidFill>
                          <a:latin typeface="Calibri"/>
                        </a:rPr>
                        <a:t>oM.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FF0000"/>
                          </a:solidFill>
                          <a:latin typeface="Calibri"/>
                        </a:rPr>
                        <a:t>6</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2642">
                <a:tc>
                  <a:txBody>
                    <a:bodyPr/>
                    <a:lstStyle/>
                    <a:p>
                      <a:pPr algn="ctr" fontAlgn="b"/>
                      <a:r>
                        <a:rPr lang="de-DE" sz="2400" b="1" i="0" u="none" strike="noStrike" dirty="0">
                          <a:solidFill>
                            <a:srgbClr val="000000"/>
                          </a:solidFill>
                          <a:latin typeface="Calibri"/>
                        </a:rPr>
                        <a:t>7</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000" b="1" i="0" u="none" strike="noStrike" dirty="0">
                          <a:solidFill>
                            <a:srgbClr val="000000"/>
                          </a:solidFill>
                          <a:latin typeface="Calibri"/>
                        </a:rPr>
                        <a:t>WW geb. mM.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2</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2642">
                <a:tc>
                  <a:txBody>
                    <a:bodyPr/>
                    <a:lstStyle/>
                    <a:p>
                      <a:pPr algn="ctr" fontAlgn="b"/>
                      <a:r>
                        <a:rPr lang="de-DE" sz="2400" b="1" i="0" u="none" strike="noStrike" dirty="0">
                          <a:solidFill>
                            <a:srgbClr val="000000"/>
                          </a:solidFill>
                          <a:latin typeface="Calibri"/>
                        </a:rPr>
                        <a:t>8</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000" b="1" i="0" u="none" strike="noStrike" dirty="0">
                          <a:solidFill>
                            <a:srgbClr val="000000"/>
                          </a:solidFill>
                          <a:latin typeface="Calibri"/>
                        </a:rPr>
                        <a:t>WR geb. mM.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2</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2642">
                <a:tc>
                  <a:txBody>
                    <a:bodyPr/>
                    <a:lstStyle/>
                    <a:p>
                      <a:pPr algn="ctr" fontAlgn="b"/>
                      <a:r>
                        <a:rPr lang="de-DE" sz="2400" b="1" i="0" u="none" strike="noStrike" dirty="0">
                          <a:solidFill>
                            <a:srgbClr val="000000"/>
                          </a:solidFill>
                          <a:latin typeface="Calibri"/>
                        </a:rPr>
                        <a:t>9</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000" b="1" i="0" u="none" strike="noStrike" dirty="0">
                          <a:solidFill>
                            <a:srgbClr val="000000"/>
                          </a:solidFill>
                          <a:latin typeface="Calibri"/>
                        </a:rPr>
                        <a:t>WW </a:t>
                      </a:r>
                      <a:r>
                        <a:rPr lang="de-DE" sz="2000" b="1" i="0" u="none" strike="noStrike" dirty="0" smtClean="0">
                          <a:solidFill>
                            <a:srgbClr val="000000"/>
                          </a:solidFill>
                          <a:latin typeface="Calibri"/>
                        </a:rPr>
                        <a:t>geb. </a:t>
                      </a:r>
                      <a:r>
                        <a:rPr lang="de-DE" sz="2000" b="1" i="0" u="none" strike="noStrike" dirty="0">
                          <a:solidFill>
                            <a:srgbClr val="000000"/>
                          </a:solidFill>
                          <a:latin typeface="Calibri"/>
                        </a:rPr>
                        <a:t>oM.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4,5</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2642">
                <a:tc>
                  <a:txBody>
                    <a:bodyPr/>
                    <a:lstStyle/>
                    <a:p>
                      <a:pPr algn="ctr" fontAlgn="b"/>
                      <a:r>
                        <a:rPr lang="de-DE" sz="2400" b="1" i="0" u="none" strike="noStrike" dirty="0">
                          <a:solidFill>
                            <a:srgbClr val="000000"/>
                          </a:solidFill>
                          <a:latin typeface="Calibri"/>
                        </a:rPr>
                        <a:t>10</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de-DE" sz="2000" b="1" i="0" u="none" strike="noStrike" dirty="0">
                          <a:solidFill>
                            <a:srgbClr val="000000"/>
                          </a:solidFill>
                          <a:latin typeface="Calibri"/>
                        </a:rPr>
                        <a:t>TTC oB. oM.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de-DE" sz="2400" b="1" i="0" u="none" strike="noStrike">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de-DE" sz="2400" b="1" i="0" u="none" strike="noStrike">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de-DE" sz="2400" b="1" i="0" u="none" strike="noStrike" dirty="0">
                          <a:solidFill>
                            <a:srgbClr val="000000"/>
                          </a:solidFill>
                          <a:latin typeface="Calibri"/>
                        </a:rPr>
                        <a:t>4,5</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92642">
                <a:tc>
                  <a:txBody>
                    <a:bodyPr/>
                    <a:lstStyle/>
                    <a:p>
                      <a:pPr algn="ctr" fontAlgn="b"/>
                      <a:r>
                        <a:rPr lang="de-DE" sz="2400" b="1" i="0" u="none" strike="noStrike" dirty="0">
                          <a:solidFill>
                            <a:srgbClr val="000000"/>
                          </a:solidFill>
                          <a:latin typeface="Calibri"/>
                        </a:rPr>
                        <a:t>11</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000" b="1" i="0" u="none" strike="noStrike" dirty="0">
                          <a:solidFill>
                            <a:srgbClr val="000000"/>
                          </a:solidFill>
                          <a:latin typeface="Calibri"/>
                        </a:rPr>
                        <a:t>WR oB. mM.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1,5</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2642">
                <a:tc>
                  <a:txBody>
                    <a:bodyPr/>
                    <a:lstStyle/>
                    <a:p>
                      <a:pPr algn="ctr" fontAlgn="b"/>
                      <a:r>
                        <a:rPr lang="de-DE" sz="2400" b="1" i="0" u="none" strike="noStrike" dirty="0">
                          <a:solidFill>
                            <a:srgbClr val="000000"/>
                          </a:solidFill>
                          <a:latin typeface="Calibri"/>
                        </a:rPr>
                        <a:t>12</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000" b="1" i="0" u="none" strike="noStrike" dirty="0">
                          <a:solidFill>
                            <a:srgbClr val="000000"/>
                          </a:solidFill>
                          <a:latin typeface="Calibri"/>
                        </a:rPr>
                        <a:t>WR geb. oM.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2</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2642">
                <a:tc>
                  <a:txBody>
                    <a:bodyPr/>
                    <a:lstStyle/>
                    <a:p>
                      <a:pPr algn="ctr" fontAlgn="b"/>
                      <a:r>
                        <a:rPr lang="de-DE" sz="2400" b="1" i="0" u="none" strike="noStrike" dirty="0">
                          <a:solidFill>
                            <a:srgbClr val="000000"/>
                          </a:solidFill>
                          <a:latin typeface="Calibri"/>
                        </a:rPr>
                        <a:t>13</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de-DE" sz="2000" b="1" i="0" u="none" strike="noStrike" dirty="0">
                          <a:solidFill>
                            <a:srgbClr val="000000"/>
                          </a:solidFill>
                          <a:latin typeface="Calibri"/>
                        </a:rPr>
                        <a:t> WW oB. oM.</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de-DE" sz="2400" b="1" i="0" u="none" strike="noStrike" dirty="0">
                          <a:solidFill>
                            <a:srgbClr val="000000"/>
                          </a:solidFill>
                          <a:latin typeface="Calibri"/>
                        </a:rPr>
                        <a:t>2</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de-DE" sz="2400" b="1" i="0" u="none" strike="noStrike" dirty="0">
                          <a:solidFill>
                            <a:srgbClr val="000000"/>
                          </a:solidFill>
                          <a:latin typeface="Calibri"/>
                        </a:rPr>
                        <a:t> </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bl>
          </a:graphicData>
        </a:graphic>
      </p:graphicFrame>
      <p:graphicFrame>
        <p:nvGraphicFramePr>
          <p:cNvPr id="10" name="Tabelle 9"/>
          <p:cNvGraphicFramePr>
            <a:graphicFrameLocks noGrp="1"/>
          </p:cNvGraphicFramePr>
          <p:nvPr/>
        </p:nvGraphicFramePr>
        <p:xfrm>
          <a:off x="5004049" y="1484784"/>
          <a:ext cx="4139950" cy="5064348"/>
        </p:xfrm>
        <a:graphic>
          <a:graphicData uri="http://schemas.openxmlformats.org/drawingml/2006/table">
            <a:tbl>
              <a:tblPr/>
              <a:tblGrid>
                <a:gridCol w="541176"/>
                <a:gridCol w="1994944"/>
                <a:gridCol w="534610"/>
                <a:gridCol w="534610"/>
                <a:gridCol w="534610"/>
              </a:tblGrid>
              <a:tr h="504056">
                <a:tc>
                  <a:txBody>
                    <a:bodyPr/>
                    <a:lstStyle/>
                    <a:p>
                      <a:pPr algn="ctr">
                        <a:lnSpc>
                          <a:spcPct val="115000"/>
                        </a:lnSpc>
                        <a:spcAft>
                          <a:spcPts val="0"/>
                        </a:spcAft>
                      </a:pPr>
                      <a:r>
                        <a:rPr lang="de-DE" sz="2400" b="1" dirty="0">
                          <a:solidFill>
                            <a:srgbClr val="000000"/>
                          </a:solidFill>
                          <a:latin typeface="Calibri"/>
                          <a:ea typeface="Times New Roman"/>
                          <a:cs typeface="Times New Roman"/>
                        </a:rPr>
                        <a:t>14</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 WR oB. </a:t>
                      </a:r>
                      <a:r>
                        <a:rPr lang="de-DE" sz="2000" b="1" dirty="0" smtClean="0">
                          <a:solidFill>
                            <a:srgbClr val="000000"/>
                          </a:solidFill>
                          <a:latin typeface="Calibri"/>
                          <a:ea typeface="Times New Roman"/>
                          <a:cs typeface="Times New Roman"/>
                        </a:rPr>
                        <a:t>oM</a:t>
                      </a:r>
                      <a:r>
                        <a:rPr lang="de-DE" sz="2000" b="1" dirty="0">
                          <a:solidFill>
                            <a:srgbClr val="000000"/>
                          </a:solidFill>
                          <a:latin typeface="Calibri"/>
                          <a:ea typeface="Times New Roman"/>
                          <a:cs typeface="Times New Roman"/>
                        </a:rPr>
                        <a:t>.</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5</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4572">
                <a:tc>
                  <a:txBody>
                    <a:bodyPr/>
                    <a:lstStyle/>
                    <a:p>
                      <a:pPr algn="ctr">
                        <a:lnSpc>
                          <a:spcPct val="115000"/>
                        </a:lnSpc>
                        <a:spcAft>
                          <a:spcPts val="0"/>
                        </a:spcAft>
                      </a:pPr>
                      <a:r>
                        <a:rPr lang="de-DE" sz="2400" b="1" dirty="0">
                          <a:solidFill>
                            <a:srgbClr val="000000"/>
                          </a:solidFill>
                          <a:latin typeface="Calibri"/>
                          <a:ea typeface="Times New Roman"/>
                          <a:cs typeface="Times New Roman"/>
                        </a:rPr>
                        <a:t>15</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 TTC oB. </a:t>
                      </a:r>
                      <a:r>
                        <a:rPr lang="de-DE" sz="2000" b="1" dirty="0" smtClean="0">
                          <a:solidFill>
                            <a:srgbClr val="000000"/>
                          </a:solidFill>
                          <a:latin typeface="Calibri"/>
                          <a:ea typeface="Times New Roman"/>
                          <a:cs typeface="Times New Roman"/>
                        </a:rPr>
                        <a:t>mM</a:t>
                      </a:r>
                      <a:r>
                        <a:rPr lang="de-DE" sz="2000" b="1" dirty="0">
                          <a:solidFill>
                            <a:srgbClr val="000000"/>
                          </a:solidFill>
                          <a:latin typeface="Calibri"/>
                          <a:ea typeface="Times New Roman"/>
                          <a:cs typeface="Times New Roman"/>
                        </a:rPr>
                        <a:t>.</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4,5</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572">
                <a:tc>
                  <a:txBody>
                    <a:bodyPr/>
                    <a:lstStyle/>
                    <a:p>
                      <a:pPr algn="ctr">
                        <a:lnSpc>
                          <a:spcPct val="115000"/>
                        </a:lnSpc>
                        <a:spcAft>
                          <a:spcPts val="0"/>
                        </a:spcAft>
                      </a:pPr>
                      <a:r>
                        <a:rPr lang="de-DE" sz="2000" b="1" dirty="0">
                          <a:solidFill>
                            <a:srgbClr val="000000"/>
                          </a:solidFill>
                          <a:latin typeface="Calibri"/>
                          <a:ea typeface="Times New Roman"/>
                          <a:cs typeface="Times New Roman"/>
                        </a:rPr>
                        <a:t>16</a:t>
                      </a:r>
                      <a:endParaRPr lang="de-DE"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TTC oB. </a:t>
                      </a:r>
                      <a:r>
                        <a:rPr lang="de-DE" sz="2000" b="1" dirty="0" smtClean="0">
                          <a:solidFill>
                            <a:srgbClr val="000000"/>
                          </a:solidFill>
                          <a:latin typeface="Calibri"/>
                          <a:ea typeface="Times New Roman"/>
                          <a:cs typeface="Times New Roman"/>
                        </a:rPr>
                        <a:t>oM</a:t>
                      </a:r>
                      <a:r>
                        <a:rPr lang="de-DE" sz="2000" b="1" dirty="0">
                          <a:solidFill>
                            <a:srgbClr val="000000"/>
                          </a:solidFill>
                          <a:latin typeface="Calibri"/>
                          <a:ea typeface="Times New Roman"/>
                          <a:cs typeface="Times New Roman"/>
                        </a:rPr>
                        <a:t>.</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000" b="1">
                          <a:solidFill>
                            <a:srgbClr val="000000"/>
                          </a:solidFill>
                          <a:latin typeface="Calibri"/>
                          <a:ea typeface="Times New Roman"/>
                          <a:cs typeface="Times New Roman"/>
                        </a:rPr>
                        <a:t> </a:t>
                      </a:r>
                      <a:endParaRPr lang="de-DE"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 </a:t>
                      </a:r>
                      <a:endParaRPr lang="de-DE"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FF0000"/>
                          </a:solidFill>
                          <a:latin typeface="Calibri"/>
                          <a:ea typeface="Times New Roman"/>
                          <a:cs typeface="Times New Roman"/>
                        </a:rPr>
                        <a:t>5</a:t>
                      </a:r>
                      <a:endParaRPr lang="de-DE" sz="16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572">
                <a:tc>
                  <a:txBody>
                    <a:bodyPr/>
                    <a:lstStyle/>
                    <a:p>
                      <a:pPr algn="ctr">
                        <a:lnSpc>
                          <a:spcPct val="115000"/>
                        </a:lnSpc>
                        <a:spcAft>
                          <a:spcPts val="0"/>
                        </a:spcAft>
                      </a:pPr>
                      <a:r>
                        <a:rPr lang="de-DE" sz="2400" b="1">
                          <a:solidFill>
                            <a:srgbClr val="000000"/>
                          </a:solidFill>
                          <a:latin typeface="Calibri"/>
                          <a:ea typeface="Times New Roman"/>
                          <a:cs typeface="Times New Roman"/>
                        </a:rPr>
                        <a:t>17</a:t>
                      </a:r>
                      <a:endParaRPr lang="de-DE" sz="1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TTC geb. mM.</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FF0000"/>
                          </a:solidFill>
                          <a:latin typeface="Calibri"/>
                          <a:ea typeface="Times New Roman"/>
                          <a:cs typeface="Times New Roman"/>
                        </a:rPr>
                        <a:t>6</a:t>
                      </a:r>
                      <a:endParaRPr lang="de-DE" sz="16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572">
                <a:tc>
                  <a:txBody>
                    <a:bodyPr/>
                    <a:lstStyle/>
                    <a:p>
                      <a:pPr algn="ctr">
                        <a:lnSpc>
                          <a:spcPct val="115000"/>
                        </a:lnSpc>
                        <a:spcAft>
                          <a:spcPts val="0"/>
                        </a:spcAft>
                      </a:pPr>
                      <a:r>
                        <a:rPr lang="de-DE" sz="2400" b="1" dirty="0">
                          <a:solidFill>
                            <a:srgbClr val="000000"/>
                          </a:solidFill>
                          <a:latin typeface="Calibri"/>
                          <a:ea typeface="Times New Roman"/>
                          <a:cs typeface="Times New Roman"/>
                        </a:rPr>
                        <a:t>18</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WW oB. mM.</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4,5</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4572">
                <a:tc>
                  <a:txBody>
                    <a:bodyPr/>
                    <a:lstStyle/>
                    <a:p>
                      <a:pPr algn="ctr">
                        <a:lnSpc>
                          <a:spcPct val="115000"/>
                        </a:lnSpc>
                        <a:spcAft>
                          <a:spcPts val="0"/>
                        </a:spcAft>
                      </a:pPr>
                      <a:r>
                        <a:rPr lang="de-DE" sz="2400" b="1" dirty="0">
                          <a:solidFill>
                            <a:srgbClr val="000000"/>
                          </a:solidFill>
                          <a:latin typeface="Calibri"/>
                          <a:ea typeface="Times New Roman"/>
                          <a:cs typeface="Times New Roman"/>
                        </a:rPr>
                        <a:t>19</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TTC geb. mM.</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3</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572">
                <a:tc>
                  <a:txBody>
                    <a:bodyPr/>
                    <a:lstStyle/>
                    <a:p>
                      <a:pPr algn="ctr">
                        <a:lnSpc>
                          <a:spcPct val="115000"/>
                        </a:lnSpc>
                        <a:spcAft>
                          <a:spcPts val="0"/>
                        </a:spcAft>
                      </a:pPr>
                      <a:r>
                        <a:rPr lang="de-DE" sz="2400" b="1" dirty="0">
                          <a:solidFill>
                            <a:srgbClr val="000000"/>
                          </a:solidFill>
                          <a:latin typeface="Calibri"/>
                          <a:ea typeface="Times New Roman"/>
                          <a:cs typeface="Times New Roman"/>
                        </a:rPr>
                        <a:t>20</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WR geb. mM.</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1</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4572">
                <a:tc>
                  <a:txBody>
                    <a:bodyPr/>
                    <a:lstStyle/>
                    <a:p>
                      <a:pPr algn="ctr">
                        <a:lnSpc>
                          <a:spcPct val="115000"/>
                        </a:lnSpc>
                        <a:spcAft>
                          <a:spcPts val="0"/>
                        </a:spcAft>
                      </a:pPr>
                      <a:r>
                        <a:rPr lang="de-DE" sz="2400" b="1" dirty="0">
                          <a:solidFill>
                            <a:srgbClr val="000000"/>
                          </a:solidFill>
                          <a:latin typeface="Calibri"/>
                          <a:ea typeface="Times New Roman"/>
                          <a:cs typeface="Times New Roman"/>
                        </a:rPr>
                        <a:t>21</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TTC geb. oM.</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3</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572">
                <a:tc>
                  <a:txBody>
                    <a:bodyPr/>
                    <a:lstStyle/>
                    <a:p>
                      <a:pPr algn="ctr">
                        <a:lnSpc>
                          <a:spcPct val="115000"/>
                        </a:lnSpc>
                        <a:spcAft>
                          <a:spcPts val="0"/>
                        </a:spcAft>
                      </a:pPr>
                      <a:r>
                        <a:rPr lang="de-DE" sz="2400" b="1" dirty="0">
                          <a:solidFill>
                            <a:srgbClr val="000000"/>
                          </a:solidFill>
                          <a:latin typeface="Calibri"/>
                          <a:ea typeface="Times New Roman"/>
                          <a:cs typeface="Times New Roman"/>
                        </a:rPr>
                        <a:t>22</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WW geb. mM.</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a:solidFill>
                            <a:srgbClr val="000000"/>
                          </a:solidFill>
                          <a:latin typeface="Calibri"/>
                          <a:ea typeface="Times New Roman"/>
                          <a:cs typeface="Times New Roman"/>
                        </a:rPr>
                        <a:t> </a:t>
                      </a:r>
                      <a:endParaRPr lang="de-DE" sz="1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a:solidFill>
                            <a:srgbClr val="000000"/>
                          </a:solidFill>
                          <a:latin typeface="Calibri"/>
                          <a:ea typeface="Times New Roman"/>
                          <a:cs typeface="Times New Roman"/>
                        </a:rPr>
                        <a:t>4</a:t>
                      </a:r>
                      <a:endParaRPr lang="de-DE" sz="1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4572">
                <a:tc>
                  <a:txBody>
                    <a:bodyPr/>
                    <a:lstStyle/>
                    <a:p>
                      <a:pPr algn="ctr">
                        <a:lnSpc>
                          <a:spcPct val="115000"/>
                        </a:lnSpc>
                        <a:spcAft>
                          <a:spcPts val="0"/>
                        </a:spcAft>
                      </a:pPr>
                      <a:r>
                        <a:rPr lang="de-DE" sz="2400" b="1" dirty="0">
                          <a:solidFill>
                            <a:srgbClr val="000000"/>
                          </a:solidFill>
                          <a:latin typeface="Calibri"/>
                          <a:ea typeface="Times New Roman"/>
                          <a:cs typeface="Times New Roman"/>
                        </a:rPr>
                        <a:t>23</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WW oB. mM.</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dirty="0">
                          <a:solidFill>
                            <a:srgbClr val="FF0000"/>
                          </a:solidFill>
                          <a:latin typeface="Calibri"/>
                          <a:ea typeface="Times New Roman"/>
                          <a:cs typeface="Times New Roman"/>
                        </a:rPr>
                        <a:t>5</a:t>
                      </a:r>
                      <a:endParaRPr lang="de-DE" sz="16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4572">
                <a:tc>
                  <a:txBody>
                    <a:bodyPr/>
                    <a:lstStyle/>
                    <a:p>
                      <a:pPr algn="ctr">
                        <a:lnSpc>
                          <a:spcPct val="115000"/>
                        </a:lnSpc>
                        <a:spcAft>
                          <a:spcPts val="0"/>
                        </a:spcAft>
                      </a:pPr>
                      <a:r>
                        <a:rPr lang="de-DE" sz="2400" b="1" dirty="0">
                          <a:solidFill>
                            <a:srgbClr val="000000"/>
                          </a:solidFill>
                          <a:latin typeface="Calibri"/>
                          <a:ea typeface="Times New Roman"/>
                          <a:cs typeface="Times New Roman"/>
                        </a:rPr>
                        <a:t>24</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000" b="1" dirty="0">
                          <a:solidFill>
                            <a:srgbClr val="000000"/>
                          </a:solidFill>
                          <a:latin typeface="Calibri"/>
                          <a:ea typeface="Times New Roman"/>
                          <a:cs typeface="Times New Roman"/>
                        </a:rPr>
                        <a:t>TTC oB. mM.</a:t>
                      </a:r>
                      <a:endParaRPr lang="de-DE"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000000"/>
                          </a:solidFill>
                          <a:latin typeface="Calibri"/>
                          <a:ea typeface="Times New Roman"/>
                          <a:cs typeface="Times New Roman"/>
                        </a:rPr>
                        <a:t> </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2400" b="1" dirty="0">
                          <a:solidFill>
                            <a:srgbClr val="FF0000"/>
                          </a:solidFill>
                          <a:latin typeface="Calibri"/>
                          <a:ea typeface="Times New Roman"/>
                          <a:cs typeface="Times New Roman"/>
                        </a:rPr>
                        <a:t>5</a:t>
                      </a:r>
                      <a:endParaRPr lang="de-DE" sz="16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572">
                <a:tc>
                  <a:txBody>
                    <a:bodyPr/>
                    <a:lstStyle/>
                    <a:p>
                      <a:pPr>
                        <a:lnSpc>
                          <a:spcPct val="115000"/>
                        </a:lnSpc>
                      </a:pPr>
                      <a:endParaRPr lang="de-DE" sz="16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nSpc>
                          <a:spcPct val="115000"/>
                        </a:lnSpc>
                        <a:spcAft>
                          <a:spcPts val="0"/>
                        </a:spcAft>
                      </a:pPr>
                      <a:r>
                        <a:rPr lang="de-DE" sz="2400" b="1" u="sng" dirty="0" smtClean="0">
                          <a:solidFill>
                            <a:srgbClr val="000000"/>
                          </a:solidFill>
                          <a:latin typeface="Calibri"/>
                          <a:ea typeface="Times New Roman"/>
                          <a:cs typeface="Times New Roman"/>
                        </a:rPr>
                        <a:t>Benotung: </a:t>
                      </a:r>
                      <a:endParaRPr lang="de-DE" sz="2400" u="sng"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a:lnSpc>
                          <a:spcPct val="115000"/>
                        </a:lnSpc>
                        <a:spcAft>
                          <a:spcPts val="0"/>
                        </a:spcAft>
                      </a:pPr>
                      <a:r>
                        <a:rPr lang="de-DE" sz="2400" b="1" dirty="0">
                          <a:solidFill>
                            <a:schemeClr val="accent4">
                              <a:lumMod val="75000"/>
                            </a:schemeClr>
                          </a:solidFill>
                          <a:latin typeface="Calibri"/>
                          <a:ea typeface="Times New Roman"/>
                          <a:cs typeface="Times New Roman"/>
                        </a:rPr>
                        <a:t>2,8</a:t>
                      </a:r>
                      <a:endParaRPr lang="de-DE" sz="1600" dirty="0">
                        <a:solidFill>
                          <a:schemeClr val="accent4">
                            <a:lumMod val="75000"/>
                          </a:schemeClr>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a:lnSpc>
                          <a:spcPct val="115000"/>
                        </a:lnSpc>
                        <a:spcAft>
                          <a:spcPts val="0"/>
                        </a:spcAft>
                      </a:pPr>
                      <a:r>
                        <a:rPr lang="de-DE" sz="2400" b="1" dirty="0">
                          <a:solidFill>
                            <a:srgbClr val="000000"/>
                          </a:solidFill>
                          <a:latin typeface="Calibri"/>
                          <a:ea typeface="Times New Roman"/>
                          <a:cs typeface="Times New Roman"/>
                        </a:rPr>
                        <a:t>4,1</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a:lnSpc>
                          <a:spcPct val="115000"/>
                        </a:lnSpc>
                        <a:spcAft>
                          <a:spcPts val="0"/>
                        </a:spcAft>
                      </a:pPr>
                      <a:r>
                        <a:rPr lang="de-DE" sz="2400" b="1" dirty="0">
                          <a:solidFill>
                            <a:srgbClr val="000000"/>
                          </a:solidFill>
                          <a:latin typeface="Calibri"/>
                          <a:ea typeface="Times New Roman"/>
                          <a:cs typeface="Times New Roman"/>
                        </a:rPr>
                        <a:t>4,4</a:t>
                      </a:r>
                      <a:endParaRPr lang="de-DE"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2" name="Tabelle 11"/>
          <p:cNvGraphicFramePr>
            <a:graphicFrameLocks noGrp="1"/>
          </p:cNvGraphicFramePr>
          <p:nvPr/>
        </p:nvGraphicFramePr>
        <p:xfrm>
          <a:off x="4967536" y="855200"/>
          <a:ext cx="4176464" cy="557576"/>
        </p:xfrm>
        <a:graphic>
          <a:graphicData uri="http://schemas.openxmlformats.org/drawingml/2006/table">
            <a:tbl>
              <a:tblPr/>
              <a:tblGrid>
                <a:gridCol w="646390"/>
                <a:gridCol w="1651403"/>
                <a:gridCol w="562354"/>
                <a:gridCol w="567514"/>
                <a:gridCol w="748803"/>
              </a:tblGrid>
              <a:tr h="504056">
                <a:tc>
                  <a:txBody>
                    <a:bodyPr/>
                    <a:lstStyle/>
                    <a:p>
                      <a:pPr algn="ctr" fontAlgn="b"/>
                      <a:r>
                        <a:rPr lang="de-DE" sz="1800" b="1" i="0" u="none" strike="noStrike" dirty="0">
                          <a:solidFill>
                            <a:srgbClr val="000000"/>
                          </a:solidFill>
                          <a:latin typeface="Calibri"/>
                        </a:rPr>
                        <a:t>Lfd. Nr.</a:t>
                      </a:r>
                    </a:p>
                  </a:txBody>
                  <a:tcPr marL="8936" marR="8936" marT="89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de-DE" sz="2400" b="1" i="0" u="none" strike="noStrike" dirty="0">
                          <a:solidFill>
                            <a:srgbClr val="000000"/>
                          </a:solidFill>
                          <a:latin typeface="Calibri"/>
                        </a:rPr>
                        <a:t>Kulturart</a:t>
                      </a:r>
                    </a:p>
                  </a:txBody>
                  <a:tcPr marL="8936" marR="8936" marT="89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de-DE" sz="1800" b="1" dirty="0" smtClean="0"/>
                    </a:p>
                    <a:p>
                      <a:pPr algn="l" fontAlgn="b"/>
                      <a:endParaRPr lang="de-DE" sz="1800" b="1" i="0" u="none" strike="noStrike" dirty="0">
                        <a:solidFill>
                          <a:srgbClr val="000000"/>
                        </a:solidFill>
                        <a:latin typeface="Calibri"/>
                      </a:endParaRPr>
                    </a:p>
                  </a:txBody>
                  <a:tcPr marL="8936" marR="8936" marT="893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800" b="1" i="0" u="none" strike="noStrike" dirty="0">
                        <a:solidFill>
                          <a:srgbClr val="000000"/>
                        </a:solidFill>
                        <a:latin typeface="Calibri"/>
                      </a:endParaRPr>
                    </a:p>
                  </a:txBody>
                  <a:tcPr marL="8936" marR="8936" marT="893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de-DE" sz="1800" b="1" i="0" u="none" strike="noStrike" dirty="0">
                          <a:solidFill>
                            <a:srgbClr val="000000"/>
                          </a:solidFill>
                          <a:latin typeface="Calibri"/>
                        </a:rPr>
                        <a:t> </a:t>
                      </a:r>
                    </a:p>
                  </a:txBody>
                  <a:tcPr marL="8936" marR="8936" marT="893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3" name="Textfeld 12"/>
          <p:cNvSpPr txBox="1"/>
          <p:nvPr/>
        </p:nvSpPr>
        <p:spPr>
          <a:xfrm>
            <a:off x="2483768" y="764704"/>
            <a:ext cx="2232248" cy="769441"/>
          </a:xfrm>
          <a:prstGeom prst="rect">
            <a:avLst/>
          </a:prstGeom>
          <a:solidFill>
            <a:schemeClr val="bg1"/>
          </a:solidFill>
        </p:spPr>
        <p:txBody>
          <a:bodyPr wrap="square" rtlCol="0">
            <a:spAutoFit/>
          </a:bodyPr>
          <a:lstStyle/>
          <a:p>
            <a:r>
              <a:rPr lang="de-DE" sz="2000" b="1" dirty="0" smtClean="0">
                <a:latin typeface="Calibri" pitchFamily="34" charset="0"/>
              </a:rPr>
              <a:t>Benotung</a:t>
            </a:r>
            <a:r>
              <a:rPr lang="de-DE" sz="2400" b="1" dirty="0" smtClean="0">
                <a:latin typeface="Calibri" pitchFamily="34" charset="0"/>
              </a:rPr>
              <a:t> </a:t>
            </a:r>
            <a:r>
              <a:rPr lang="de-DE" sz="1400" b="1" dirty="0" smtClean="0">
                <a:latin typeface="Calibri" pitchFamily="34" charset="0"/>
              </a:rPr>
              <a:t>(Schulnoten)</a:t>
            </a:r>
          </a:p>
          <a:p>
            <a:r>
              <a:rPr lang="de-DE" sz="2000" b="1" dirty="0" smtClean="0">
                <a:latin typeface="Calibri" pitchFamily="34" charset="0"/>
              </a:rPr>
              <a:t>    WR,  WW,    TTC</a:t>
            </a:r>
            <a:endParaRPr lang="de-DE" sz="2000" b="1" dirty="0">
              <a:latin typeface="Calibri" pitchFamily="34" charset="0"/>
            </a:endParaRPr>
          </a:p>
        </p:txBody>
      </p:sp>
      <p:sp>
        <p:nvSpPr>
          <p:cNvPr id="14" name="Textfeld 13"/>
          <p:cNvSpPr txBox="1"/>
          <p:nvPr/>
        </p:nvSpPr>
        <p:spPr>
          <a:xfrm>
            <a:off x="7200800" y="692696"/>
            <a:ext cx="1979712" cy="769441"/>
          </a:xfrm>
          <a:prstGeom prst="rect">
            <a:avLst/>
          </a:prstGeom>
          <a:solidFill>
            <a:schemeClr val="bg1"/>
          </a:solidFill>
        </p:spPr>
        <p:txBody>
          <a:bodyPr wrap="square" rtlCol="0">
            <a:spAutoFit/>
          </a:bodyPr>
          <a:lstStyle/>
          <a:p>
            <a:r>
              <a:rPr lang="de-DE" sz="2000" b="1" dirty="0" smtClean="0">
                <a:latin typeface="Calibri" pitchFamily="34" charset="0"/>
              </a:rPr>
              <a:t>Benotung</a:t>
            </a:r>
            <a:r>
              <a:rPr lang="de-DE" sz="2400" b="1" dirty="0" smtClean="0">
                <a:latin typeface="Calibri" pitchFamily="34" charset="0"/>
              </a:rPr>
              <a:t> </a:t>
            </a:r>
            <a:r>
              <a:rPr lang="de-DE" sz="1400" b="1" dirty="0" smtClean="0">
                <a:latin typeface="Calibri" pitchFamily="34" charset="0"/>
              </a:rPr>
              <a:t>(Schuln.)</a:t>
            </a:r>
          </a:p>
          <a:p>
            <a:r>
              <a:rPr lang="de-DE" sz="2000" b="1" dirty="0" smtClean="0">
                <a:latin typeface="Calibri" pitchFamily="34" charset="0"/>
              </a:rPr>
              <a:t>    WR,  WW,  TTC</a:t>
            </a:r>
            <a:endParaRPr lang="de-DE" sz="2000" b="1" dirty="0">
              <a:latin typeface="Calibri" pitchFamily="34" charset="0"/>
            </a:endParaRPr>
          </a:p>
        </p:txBody>
      </p:sp>
      <p:sp>
        <p:nvSpPr>
          <p:cNvPr id="15" name="Rechteck 14"/>
          <p:cNvSpPr/>
          <p:nvPr/>
        </p:nvSpPr>
        <p:spPr>
          <a:xfrm>
            <a:off x="4644008" y="6165304"/>
            <a:ext cx="864096" cy="43204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4716016" y="5805264"/>
            <a:ext cx="288032" cy="5040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95536" y="6597352"/>
            <a:ext cx="8748464" cy="261610"/>
          </a:xfrm>
          <a:prstGeom prst="rect">
            <a:avLst/>
          </a:prstGeom>
          <a:noFill/>
        </p:spPr>
        <p:txBody>
          <a:bodyPr wrap="square" rtlCol="0">
            <a:spAutoFit/>
          </a:bodyPr>
          <a:lstStyle/>
          <a:p>
            <a:r>
              <a:rPr lang="de-DE" sz="1100" b="1" dirty="0" smtClean="0">
                <a:latin typeface="Calibri" pitchFamily="34" charset="0"/>
              </a:rPr>
              <a:t>WR = Winterroggen, WW = Winterweizen, TTC = Triticale, geb. = gebeizt, </a:t>
            </a:r>
            <a:r>
              <a:rPr lang="de-DE" sz="1100" b="1" dirty="0" err="1" smtClean="0">
                <a:latin typeface="Calibri" pitchFamily="34" charset="0"/>
              </a:rPr>
              <a:t>oB</a:t>
            </a:r>
            <a:r>
              <a:rPr lang="de-DE" sz="1100" b="1" dirty="0" smtClean="0">
                <a:latin typeface="Calibri" pitchFamily="34" charset="0"/>
              </a:rPr>
              <a:t>. = ohne Beize, mM. = mit Mykorrhiza, oM. = ohne Mykorrhiza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nvGraphicFramePr>
        <p:xfrm>
          <a:off x="467545" y="404665"/>
          <a:ext cx="8208911" cy="6039289"/>
        </p:xfrm>
        <a:graphic>
          <a:graphicData uri="http://schemas.openxmlformats.org/drawingml/2006/table">
            <a:tbl>
              <a:tblPr/>
              <a:tblGrid>
                <a:gridCol w="3249037"/>
                <a:gridCol w="967624"/>
                <a:gridCol w="463859"/>
                <a:gridCol w="576064"/>
                <a:gridCol w="576064"/>
                <a:gridCol w="432048"/>
                <a:gridCol w="628917"/>
                <a:gridCol w="83190"/>
                <a:gridCol w="967624"/>
                <a:gridCol w="264484"/>
              </a:tblGrid>
              <a:tr h="425687">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a:latin typeface="Calibri"/>
                        <a:ea typeface="Times New Roman"/>
                      </a:endParaRPr>
                    </a:p>
                  </a:txBody>
                  <a:tcPr marL="28895" marR="28895"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15000"/>
                        </a:lnSpc>
                        <a:spcAft>
                          <a:spcPts val="0"/>
                        </a:spcAft>
                      </a:pPr>
                      <a:r>
                        <a:rPr lang="de-DE" sz="700" b="1">
                          <a:solidFill>
                            <a:srgbClr val="000000"/>
                          </a:solidFill>
                          <a:latin typeface="Calibri"/>
                          <a:ea typeface="Times New Roman"/>
                          <a:cs typeface="Times New Roman"/>
                        </a:rPr>
                        <a:t> </a:t>
                      </a:r>
                      <a:endParaRPr lang="de-DE" sz="7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gridSpan="3">
                  <a:txBody>
                    <a:bodyPr/>
                    <a:lstStyle/>
                    <a:p>
                      <a:pPr>
                        <a:lnSpc>
                          <a:spcPct val="115000"/>
                        </a:lnSpc>
                        <a:spcAft>
                          <a:spcPts val="0"/>
                        </a:spcAft>
                      </a:pPr>
                      <a:r>
                        <a:rPr lang="de-DE" sz="700" b="1">
                          <a:solidFill>
                            <a:srgbClr val="000000"/>
                          </a:solidFill>
                          <a:latin typeface="Calibri"/>
                          <a:ea typeface="Times New Roman"/>
                          <a:cs typeface="Times New Roman"/>
                        </a:rPr>
                        <a:t> </a:t>
                      </a:r>
                      <a:endParaRPr lang="de-DE" sz="700">
                        <a:latin typeface="Calibri"/>
                        <a:ea typeface="Calibri"/>
                        <a:cs typeface="Times New Roman"/>
                      </a:endParaRPr>
                    </a:p>
                  </a:txBody>
                  <a:tcPr marL="28895" marR="2889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a:txBody>
                    <a:bodyPr/>
                    <a:lstStyle/>
                    <a:p>
                      <a:pPr>
                        <a:lnSpc>
                          <a:spcPct val="115000"/>
                        </a:lnSpc>
                      </a:pPr>
                      <a:endParaRPr lang="de-DE" sz="70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a:txBody>
                    <a:bodyPr/>
                    <a:lstStyle/>
                    <a:p>
                      <a:endParaRPr lang="de-DE" sz="1200"/>
                    </a:p>
                  </a:txBody>
                  <a:tcPr marL="59441" marR="59441" marT="29720" marB="29720">
                    <a:lnL>
                      <a:noFill/>
                    </a:lnL>
                  </a:tcPr>
                </a:tc>
              </a:tr>
              <a:tr h="425687">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a:latin typeface="Calibri"/>
                        <a:ea typeface="Times New Roman"/>
                      </a:endParaRPr>
                    </a:p>
                  </a:txBody>
                  <a:tcPr marL="28895" marR="28895"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15000"/>
                        </a:lnSpc>
                        <a:spcAft>
                          <a:spcPts val="0"/>
                        </a:spcAft>
                      </a:pP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DE"/>
                    </a:p>
                  </a:txBody>
                  <a:tcPr/>
                </a:tc>
                <a:tc gridSpan="3">
                  <a:txBody>
                    <a:bodyPr/>
                    <a:lstStyle/>
                    <a:p>
                      <a:pPr>
                        <a:lnSpc>
                          <a:spcPct val="115000"/>
                        </a:lnSpc>
                        <a:spcAft>
                          <a:spcPts val="0"/>
                        </a:spcAft>
                      </a:pPr>
                      <a:r>
                        <a:rPr lang="de-DE" sz="700" b="1" dirty="0">
                          <a:solidFill>
                            <a:srgbClr val="000000"/>
                          </a:solidFill>
                          <a:latin typeface="Calibri"/>
                          <a:ea typeface="Times New Roman"/>
                          <a:cs typeface="Times New Roman"/>
                        </a:rPr>
                        <a:t> </a:t>
                      </a:r>
                      <a:endParaRPr lang="de-DE" sz="700" dirty="0">
                        <a:latin typeface="Calibri"/>
                        <a:ea typeface="Calibri"/>
                        <a:cs typeface="Times New Roman"/>
                      </a:endParaRPr>
                    </a:p>
                  </a:txBody>
                  <a:tcPr marL="28895" marR="28895"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tc hMerge="1">
                  <a:txBody>
                    <a:bodyPr/>
                    <a:lstStyle/>
                    <a:p>
                      <a:endParaRPr lang="de-DE"/>
                    </a:p>
                  </a:txBody>
                  <a:tcPr/>
                </a:tc>
                <a:tc>
                  <a:txBody>
                    <a:bodyPr/>
                    <a:lstStyle/>
                    <a:p>
                      <a:pPr>
                        <a:lnSpc>
                          <a:spcPct val="115000"/>
                        </a:lnSpc>
                      </a:pPr>
                      <a:endParaRPr lang="de-DE" sz="70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a:txBody>
                    <a:bodyPr/>
                    <a:lstStyle/>
                    <a:p>
                      <a:endParaRPr lang="de-DE" sz="1200"/>
                    </a:p>
                  </a:txBody>
                  <a:tcPr marL="59441" marR="59441" marT="29720" marB="29720">
                    <a:lnL>
                      <a:noFill/>
                    </a:lnL>
                  </a:tcPr>
                </a:tc>
              </a:tr>
              <a:tr h="640999">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15000"/>
                        </a:lnSpc>
                        <a:spcAft>
                          <a:spcPts val="0"/>
                        </a:spcAft>
                      </a:pPr>
                      <a:r>
                        <a:rPr lang="de-DE" sz="1400" b="1" dirty="0">
                          <a:solidFill>
                            <a:srgbClr val="000000"/>
                          </a:solidFill>
                          <a:latin typeface="Calibri"/>
                          <a:ea typeface="Times New Roman"/>
                          <a:cs typeface="Times New Roman"/>
                        </a:rPr>
                        <a:t> </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de-DE"/>
                    </a:p>
                  </a:txBody>
                  <a:tcPr/>
                </a:tc>
                <a:tc gridSpan="3">
                  <a:txBody>
                    <a:bodyPr/>
                    <a:lstStyle/>
                    <a:p>
                      <a:pPr>
                        <a:lnSpc>
                          <a:spcPct val="115000"/>
                        </a:lnSpc>
                        <a:spcAft>
                          <a:spcPts val="0"/>
                        </a:spcAft>
                      </a:pPr>
                      <a:r>
                        <a:rPr lang="de-DE" sz="700" b="1">
                          <a:solidFill>
                            <a:srgbClr val="000000"/>
                          </a:solidFill>
                          <a:latin typeface="Calibri"/>
                          <a:ea typeface="Times New Roman"/>
                          <a:cs typeface="Times New Roman"/>
                        </a:rPr>
                        <a:t> </a:t>
                      </a:r>
                      <a:endParaRPr lang="de-DE" sz="700">
                        <a:latin typeface="Calibri"/>
                        <a:ea typeface="Calibri"/>
                        <a:cs typeface="Times New Roman"/>
                      </a:endParaRPr>
                    </a:p>
                  </a:txBody>
                  <a:tcPr marL="28895" marR="2889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nSpc>
                          <a:spcPct val="115000"/>
                        </a:lnSpc>
                      </a:pPr>
                      <a:endParaRPr lang="de-DE" sz="70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a:txBody>
                    <a:bodyPr/>
                    <a:lstStyle/>
                    <a:p>
                      <a:endParaRPr lang="de-DE" sz="1200"/>
                    </a:p>
                  </a:txBody>
                  <a:tcPr marL="59441" marR="59441" marT="29720" marB="29720">
                    <a:lnL>
                      <a:noFill/>
                    </a:lnL>
                  </a:tcPr>
                </a:tc>
              </a:tr>
              <a:tr h="425687">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gridSpan="2">
                  <a:txBody>
                    <a:bodyPr/>
                    <a:lstStyle/>
                    <a:p>
                      <a:pPr>
                        <a:lnSpc>
                          <a:spcPct val="115000"/>
                        </a:lnSpc>
                      </a:pPr>
                      <a:endParaRPr lang="de-DE" sz="700" dirty="0">
                        <a:latin typeface="Calibri"/>
                        <a:ea typeface="Times New Roman"/>
                      </a:endParaRPr>
                    </a:p>
                  </a:txBody>
                  <a:tcPr marL="28895" marR="2889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gridSpan="3">
                  <a:txBody>
                    <a:bodyPr/>
                    <a:lstStyle/>
                    <a:p>
                      <a:pPr>
                        <a:lnSpc>
                          <a:spcPct val="115000"/>
                        </a:lnSpc>
                      </a:pPr>
                      <a:endParaRPr lang="de-DE" sz="700" dirty="0">
                        <a:latin typeface="Calibri"/>
                        <a:ea typeface="Times New Roman"/>
                      </a:endParaRPr>
                    </a:p>
                  </a:txBody>
                  <a:tcPr marL="28895" marR="2889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a:txBody>
                    <a:bodyPr/>
                    <a:lstStyle/>
                    <a:p>
                      <a:endParaRPr lang="de-DE" sz="1200"/>
                    </a:p>
                  </a:txBody>
                  <a:tcPr marL="59441" marR="59441" marT="29720" marB="29720">
                    <a:lnL>
                      <a:noFill/>
                    </a:lnL>
                  </a:tcPr>
                </a:tc>
              </a:tr>
              <a:tr h="251106">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gridSpan="2">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hMerge="1">
                  <a:txBody>
                    <a:bodyPr/>
                    <a:lstStyle/>
                    <a:p>
                      <a:endParaRPr lang="de-DE"/>
                    </a:p>
                  </a:txBody>
                  <a:tcPr/>
                </a:tc>
                <a:tc gridSpan="3">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hMerge="1">
                  <a:txBody>
                    <a:bodyPr/>
                    <a:lstStyle/>
                    <a:p>
                      <a:endParaRPr lang="de-DE"/>
                    </a:p>
                  </a:txBody>
                  <a:tcPr/>
                </a:tc>
                <a:tc hMerge="1">
                  <a:txBody>
                    <a:bodyPr/>
                    <a:lstStyle/>
                    <a:p>
                      <a:endParaRPr lang="de-DE"/>
                    </a:p>
                  </a:txBody>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a:txBody>
                    <a:bodyPr/>
                    <a:lstStyle/>
                    <a:p>
                      <a:endParaRPr lang="de-DE" sz="1200"/>
                    </a:p>
                  </a:txBody>
                  <a:tcPr marL="59441" marR="59441" marT="29720" marB="29720">
                    <a:lnL>
                      <a:noFill/>
                    </a:lnL>
                  </a:tcPr>
                </a:tc>
              </a:tr>
              <a:tr h="423121">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gridSpan="2">
                  <a:txBody>
                    <a:bodyPr/>
                    <a:lstStyle/>
                    <a:p>
                      <a:pPr>
                        <a:lnSpc>
                          <a:spcPct val="115000"/>
                        </a:lnSpc>
                      </a:pPr>
                      <a:endParaRPr lang="de-DE" sz="700">
                        <a:latin typeface="Calibri"/>
                        <a:ea typeface="Times New Roman"/>
                      </a:endParaRPr>
                    </a:p>
                  </a:txBody>
                  <a:tcPr marL="28895" marR="28895"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de-DE"/>
                    </a:p>
                  </a:txBody>
                  <a:tcPr/>
                </a:tc>
                <a:tc gridSpan="3">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a:noFill/>
                    </a:lnL>
                    <a:lnR>
                      <a:noFill/>
                    </a:lnR>
                    <a:lnT>
                      <a:noFill/>
                    </a:lnT>
                    <a:lnB>
                      <a:noFill/>
                    </a:lnB>
                  </a:tcPr>
                </a:tc>
                <a:tc>
                  <a:txBody>
                    <a:bodyPr/>
                    <a:lstStyle/>
                    <a:p>
                      <a:endParaRPr lang="de-DE" sz="1200"/>
                    </a:p>
                  </a:txBody>
                  <a:tcPr marL="59441" marR="59441" marT="29720" marB="29720">
                    <a:lnL>
                      <a:noFill/>
                    </a:lnL>
                  </a:tcPr>
                </a:tc>
              </a:tr>
              <a:tr h="447713">
                <a:tc>
                  <a:txBody>
                    <a:bodyPr/>
                    <a:lstStyle/>
                    <a:p>
                      <a:pPr>
                        <a:lnSpc>
                          <a:spcPct val="115000"/>
                        </a:lnSpc>
                        <a:spcAft>
                          <a:spcPts val="0"/>
                        </a:spcAft>
                      </a:pPr>
                      <a:r>
                        <a:rPr lang="de-DE" sz="1800" b="1" i="0" u="none" baseline="0" dirty="0" smtClean="0">
                          <a:solidFill>
                            <a:srgbClr val="000000"/>
                          </a:solidFill>
                          <a:latin typeface="Calibri"/>
                          <a:ea typeface="Times New Roman"/>
                          <a:cs typeface="Times New Roman"/>
                        </a:rPr>
                        <a:t>    </a:t>
                      </a:r>
                      <a:r>
                        <a:rPr lang="de-DE" sz="1800" b="1" i="1" u="sng" baseline="0" dirty="0" smtClean="0">
                          <a:solidFill>
                            <a:srgbClr val="000000"/>
                          </a:solidFill>
                          <a:latin typeface="Calibri"/>
                          <a:ea typeface="Times New Roman"/>
                          <a:cs typeface="Times New Roman"/>
                        </a:rPr>
                        <a:t>Getreidevarianten</a:t>
                      </a:r>
                      <a:endParaRPr lang="de-DE" sz="1800" i="1" u="sng"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de-DE" sz="7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de-DE" sz="1800" b="1" dirty="0">
                          <a:solidFill>
                            <a:srgbClr val="00B050"/>
                          </a:solidFill>
                          <a:latin typeface="Calibri"/>
                          <a:ea typeface="Times New Roman"/>
                          <a:cs typeface="Times New Roman"/>
                        </a:rPr>
                        <a:t>10</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dirty="0">
                          <a:solidFill>
                            <a:srgbClr val="00B050"/>
                          </a:solidFill>
                          <a:latin typeface="Calibri"/>
                          <a:ea typeface="Times New Roman"/>
                          <a:cs typeface="Times New Roman"/>
                        </a:rPr>
                        <a:t>9</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dirty="0">
                          <a:solidFill>
                            <a:srgbClr val="00B050"/>
                          </a:solidFill>
                          <a:latin typeface="Calibri"/>
                          <a:ea typeface="Times New Roman"/>
                          <a:cs typeface="Times New Roman"/>
                        </a:rPr>
                        <a:t>8</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dirty="0">
                          <a:solidFill>
                            <a:srgbClr val="00B050"/>
                          </a:solidFill>
                          <a:latin typeface="Calibri"/>
                          <a:ea typeface="Times New Roman"/>
                          <a:cs typeface="Times New Roman"/>
                        </a:rPr>
                        <a:t>7</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dirty="0">
                          <a:solidFill>
                            <a:srgbClr val="00B050"/>
                          </a:solidFill>
                          <a:latin typeface="Calibri"/>
                          <a:ea typeface="Times New Roman"/>
                          <a:cs typeface="Times New Roman"/>
                        </a:rPr>
                        <a:t>6</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pPr>
                      <a:r>
                        <a:rPr lang="de-DE" sz="1800" dirty="0" smtClean="0">
                          <a:solidFill>
                            <a:srgbClr val="00B050"/>
                          </a:solidFill>
                          <a:latin typeface="Calibri"/>
                          <a:ea typeface="Times New Roman"/>
                        </a:rPr>
                        <a:t>         Mais</a:t>
                      </a:r>
                      <a:endParaRPr lang="de-DE" sz="1800" dirty="0">
                        <a:solidFill>
                          <a:srgbClr val="00B050"/>
                        </a:solidFill>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DE"/>
                    </a:p>
                  </a:txBody>
                  <a:tcPr/>
                </a:tc>
                <a:tc hMerge="1">
                  <a:txBody>
                    <a:bodyPr/>
                    <a:lstStyle/>
                    <a:p>
                      <a:endParaRPr lang="de-DE"/>
                    </a:p>
                  </a:txBody>
                  <a:tcPr/>
                </a:tc>
              </a:tr>
              <a:tr h="419283">
                <a:tc>
                  <a:txBody>
                    <a:bodyPr/>
                    <a:lstStyle/>
                    <a:p>
                      <a:pPr>
                        <a:lnSpc>
                          <a:spcPct val="115000"/>
                        </a:lnSpc>
                        <a:spcAft>
                          <a:spcPts val="0"/>
                        </a:spcAft>
                      </a:pPr>
                      <a:r>
                        <a:rPr lang="de-DE" sz="1800" b="1" dirty="0">
                          <a:solidFill>
                            <a:srgbClr val="000000"/>
                          </a:solidFill>
                          <a:latin typeface="Calibri"/>
                          <a:ea typeface="Times New Roman"/>
                          <a:cs typeface="Times New Roman"/>
                        </a:rPr>
                        <a:t> </a:t>
                      </a:r>
                      <a:endParaRPr lang="de-DE" sz="18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de-DE" sz="1800" b="1">
                          <a:solidFill>
                            <a:srgbClr val="00B050"/>
                          </a:solidFill>
                          <a:latin typeface="Calibri"/>
                          <a:ea typeface="Times New Roman"/>
                          <a:cs typeface="Times New Roman"/>
                        </a:rPr>
                        <a:t>5</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a:solidFill>
                            <a:srgbClr val="00B050"/>
                          </a:solidFill>
                          <a:latin typeface="Calibri"/>
                          <a:ea typeface="Times New Roman"/>
                          <a:cs typeface="Times New Roman"/>
                        </a:rPr>
                        <a:t>4</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a:solidFill>
                            <a:srgbClr val="00B050"/>
                          </a:solidFill>
                          <a:latin typeface="Calibri"/>
                          <a:ea typeface="Times New Roman"/>
                          <a:cs typeface="Times New Roman"/>
                        </a:rPr>
                        <a:t>3</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a:solidFill>
                            <a:srgbClr val="00B050"/>
                          </a:solidFill>
                          <a:latin typeface="Calibri"/>
                          <a:ea typeface="Times New Roman"/>
                          <a:cs typeface="Times New Roman"/>
                        </a:rPr>
                        <a:t>2</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dirty="0">
                          <a:solidFill>
                            <a:srgbClr val="00B050"/>
                          </a:solidFill>
                          <a:latin typeface="Calibri"/>
                          <a:ea typeface="Times New Roman"/>
                          <a:cs typeface="Times New Roman"/>
                        </a:rPr>
                        <a:t>1</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pPr>
                      <a:endParaRPr lang="de-DE" sz="7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DE"/>
                    </a:p>
                  </a:txBody>
                  <a:tcPr/>
                </a:tc>
                <a:tc hMerge="1">
                  <a:txBody>
                    <a:bodyPr/>
                    <a:lstStyle/>
                    <a:p>
                      <a:endParaRPr lang="de-DE"/>
                    </a:p>
                  </a:txBody>
                  <a:tcPr/>
                </a:tc>
              </a:tr>
              <a:tr h="401526">
                <a:tc>
                  <a:txBody>
                    <a:bodyPr/>
                    <a:lstStyle/>
                    <a:p>
                      <a:pPr>
                        <a:lnSpc>
                          <a:spcPct val="115000"/>
                        </a:lnSpc>
                        <a:spcAft>
                          <a:spcPts val="0"/>
                        </a:spcAft>
                      </a:pPr>
                      <a:r>
                        <a:rPr lang="de-DE" sz="700" b="1" dirty="0">
                          <a:solidFill>
                            <a:srgbClr val="000000"/>
                          </a:solidFill>
                          <a:latin typeface="Calibri"/>
                          <a:ea typeface="Times New Roman"/>
                          <a:cs typeface="Times New Roman"/>
                        </a:rPr>
                        <a:t> </a:t>
                      </a:r>
                      <a:endParaRPr lang="de-DE" sz="7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de-DE" sz="70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20</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21</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22</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23</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24</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nSpc>
                          <a:spcPct val="115000"/>
                        </a:lnSpc>
                      </a:pPr>
                      <a:r>
                        <a:rPr lang="de-DE" sz="700" dirty="0" smtClean="0">
                          <a:latin typeface="Calibri"/>
                          <a:ea typeface="Times New Roman"/>
                        </a:rPr>
                        <a:t>                  </a:t>
                      </a:r>
                      <a:r>
                        <a:rPr lang="de-DE" sz="1800" dirty="0" smtClean="0">
                          <a:latin typeface="Calibri"/>
                          <a:ea typeface="Times New Roman"/>
                        </a:rPr>
                        <a:t>Getreide</a:t>
                      </a:r>
                      <a:endParaRPr lang="de-DE" sz="18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DE"/>
                    </a:p>
                  </a:txBody>
                  <a:tcPr/>
                </a:tc>
                <a:tc hMerge="1">
                  <a:txBody>
                    <a:bodyPr/>
                    <a:lstStyle/>
                    <a:p>
                      <a:endParaRPr lang="de-DE"/>
                    </a:p>
                  </a:txBody>
                  <a:tcPr/>
                </a:tc>
              </a:tr>
              <a:tr h="447713">
                <a:tc>
                  <a:txBody>
                    <a:bodyPr/>
                    <a:lstStyle/>
                    <a:p>
                      <a:pPr>
                        <a:lnSpc>
                          <a:spcPct val="115000"/>
                        </a:lnSpc>
                        <a:spcAft>
                          <a:spcPts val="0"/>
                        </a:spcAft>
                      </a:pPr>
                      <a:r>
                        <a:rPr lang="de-DE" sz="700" b="1">
                          <a:solidFill>
                            <a:srgbClr val="000000"/>
                          </a:solidFill>
                          <a:latin typeface="Calibri"/>
                          <a:ea typeface="Times New Roman"/>
                          <a:cs typeface="Times New Roman"/>
                        </a:rPr>
                        <a:t> </a:t>
                      </a:r>
                      <a:endParaRPr lang="de-DE" sz="7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15</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800" b="1">
                          <a:solidFill>
                            <a:srgbClr val="000000"/>
                          </a:solidFill>
                          <a:latin typeface="Calibri"/>
                          <a:ea typeface="Times New Roman"/>
                          <a:cs typeface="Times New Roman"/>
                        </a:rPr>
                        <a:t>16</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17</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18</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19</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nSpc>
                          <a:spcPct val="115000"/>
                        </a:lnSpc>
                      </a:pPr>
                      <a:endParaRPr lang="de-DE" sz="7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DE"/>
                    </a:p>
                  </a:txBody>
                  <a:tcPr/>
                </a:tc>
                <a:tc hMerge="1">
                  <a:txBody>
                    <a:bodyPr/>
                    <a:lstStyle/>
                    <a:p>
                      <a:endParaRPr lang="de-DE"/>
                    </a:p>
                  </a:txBody>
                  <a:tcPr/>
                </a:tc>
              </a:tr>
              <a:tr h="447713">
                <a:tc>
                  <a:txBody>
                    <a:bodyPr/>
                    <a:lstStyle/>
                    <a:p>
                      <a:pPr>
                        <a:lnSpc>
                          <a:spcPct val="115000"/>
                        </a:lnSpc>
                        <a:spcAft>
                          <a:spcPts val="0"/>
                        </a:spcAft>
                      </a:pPr>
                      <a:r>
                        <a:rPr lang="de-DE" sz="700" b="1">
                          <a:solidFill>
                            <a:srgbClr val="000000"/>
                          </a:solidFill>
                          <a:latin typeface="Calibri"/>
                          <a:ea typeface="Times New Roman"/>
                          <a:cs typeface="Times New Roman"/>
                        </a:rPr>
                        <a:t> </a:t>
                      </a:r>
                      <a:endParaRPr lang="de-DE" sz="7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10</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800" b="1">
                          <a:solidFill>
                            <a:srgbClr val="000000"/>
                          </a:solidFill>
                          <a:latin typeface="Calibri"/>
                          <a:ea typeface="Times New Roman"/>
                          <a:cs typeface="Times New Roman"/>
                        </a:rPr>
                        <a:t>11</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12</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13</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14</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a:lnSpc>
                          <a:spcPct val="115000"/>
                        </a:lnSpc>
                      </a:pPr>
                      <a:endParaRPr lang="de-DE" sz="7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DE"/>
                    </a:p>
                  </a:txBody>
                  <a:tcPr/>
                </a:tc>
                <a:tc hMerge="1">
                  <a:txBody>
                    <a:bodyPr/>
                    <a:lstStyle/>
                    <a:p>
                      <a:endParaRPr lang="de-DE"/>
                    </a:p>
                  </a:txBody>
                  <a:tcPr/>
                </a:tc>
              </a:tr>
              <a:tr h="436584">
                <a:tc>
                  <a:txBody>
                    <a:bodyPr/>
                    <a:lstStyle/>
                    <a:p>
                      <a:pPr>
                        <a:lnSpc>
                          <a:spcPct val="115000"/>
                        </a:lnSpc>
                        <a:spcAft>
                          <a:spcPts val="0"/>
                        </a:spcAft>
                      </a:pPr>
                      <a:r>
                        <a:rPr lang="de-DE" sz="700" b="1">
                          <a:solidFill>
                            <a:srgbClr val="000000"/>
                          </a:solidFill>
                          <a:latin typeface="Calibri"/>
                          <a:ea typeface="Times New Roman"/>
                          <a:cs typeface="Times New Roman"/>
                        </a:rPr>
                        <a:t> </a:t>
                      </a:r>
                      <a:endParaRPr lang="de-DE" sz="7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de-DE" sz="70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de-DE" sz="1800" b="1">
                          <a:solidFill>
                            <a:srgbClr val="000000"/>
                          </a:solidFill>
                          <a:latin typeface="Calibri"/>
                          <a:ea typeface="Times New Roman"/>
                          <a:cs typeface="Times New Roman"/>
                        </a:rPr>
                        <a:t>5</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6</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7</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8</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9</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nSpc>
                          <a:spcPct val="115000"/>
                        </a:lnSpc>
                      </a:pPr>
                      <a:endParaRPr lang="de-DE" sz="70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DE"/>
                    </a:p>
                  </a:txBody>
                  <a:tcPr/>
                </a:tc>
                <a:tc hMerge="1">
                  <a:txBody>
                    <a:bodyPr/>
                    <a:lstStyle/>
                    <a:p>
                      <a:endParaRPr lang="de-DE"/>
                    </a:p>
                  </a:txBody>
                  <a:tcPr/>
                </a:tc>
              </a:tr>
              <a:tr h="420783">
                <a:tc>
                  <a:txBody>
                    <a:bodyPr/>
                    <a:lstStyle/>
                    <a:p>
                      <a:pPr algn="ctr">
                        <a:lnSpc>
                          <a:spcPct val="115000"/>
                        </a:lnSpc>
                        <a:spcAft>
                          <a:spcPts val="0"/>
                        </a:spcAft>
                      </a:pPr>
                      <a:endParaRPr lang="de-DE" sz="16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de-DE" sz="70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de-DE" sz="1800" b="1">
                          <a:solidFill>
                            <a:srgbClr val="000000"/>
                          </a:solidFill>
                          <a:latin typeface="Calibri"/>
                          <a:ea typeface="Times New Roman"/>
                          <a:cs typeface="Times New Roman"/>
                        </a:rPr>
                        <a:t> </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1</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2</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de-DE" sz="1800" b="1">
                          <a:solidFill>
                            <a:srgbClr val="000000"/>
                          </a:solidFill>
                          <a:latin typeface="Calibri"/>
                          <a:ea typeface="Times New Roman"/>
                          <a:cs typeface="Times New Roman"/>
                        </a:rPr>
                        <a:t>3</a:t>
                      </a:r>
                      <a:endParaRPr lang="de-DE" sz="14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1800" b="1" dirty="0">
                          <a:solidFill>
                            <a:srgbClr val="000000"/>
                          </a:solidFill>
                          <a:latin typeface="Calibri"/>
                          <a:ea typeface="Times New Roman"/>
                          <a:cs typeface="Times New Roman"/>
                        </a:rPr>
                        <a:t>4</a:t>
                      </a:r>
                      <a:endParaRPr lang="de-DE" sz="1400" dirty="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nSpc>
                          <a:spcPct val="115000"/>
                        </a:lnSpc>
                      </a:pPr>
                      <a:endParaRPr lang="de-DE" sz="70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de-DE"/>
                    </a:p>
                  </a:txBody>
                  <a:tcPr/>
                </a:tc>
                <a:tc hMerge="1">
                  <a:txBody>
                    <a:bodyPr/>
                    <a:lstStyle/>
                    <a:p>
                      <a:endParaRPr lang="de-DE"/>
                    </a:p>
                  </a:txBody>
                  <a:tcPr/>
                </a:tc>
              </a:tr>
              <a:tr h="425687">
                <a:tc>
                  <a:txBody>
                    <a:bodyPr/>
                    <a:lstStyle/>
                    <a:p>
                      <a:pPr>
                        <a:lnSpc>
                          <a:spcPct val="115000"/>
                        </a:lnSpc>
                        <a:spcAft>
                          <a:spcPts val="0"/>
                        </a:spcAft>
                      </a:pPr>
                      <a:r>
                        <a:rPr lang="de-DE" sz="700" b="1">
                          <a:solidFill>
                            <a:srgbClr val="000000"/>
                          </a:solidFill>
                          <a:latin typeface="Calibri"/>
                          <a:ea typeface="Times New Roman"/>
                          <a:cs typeface="Times New Roman"/>
                        </a:rPr>
                        <a:t> </a:t>
                      </a:r>
                      <a:endParaRPr lang="de-DE" sz="700">
                        <a:latin typeface="Calibri"/>
                        <a:ea typeface="Calibri"/>
                        <a:cs typeface="Times New Roman"/>
                      </a:endParaRPr>
                    </a:p>
                  </a:txBody>
                  <a:tcPr marL="28895" marR="288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de-DE" sz="700" dirty="0">
                        <a:latin typeface="Calibri"/>
                        <a:ea typeface="Times New Roman"/>
                      </a:endParaRPr>
                    </a:p>
                  </a:txBody>
                  <a:tcPr marL="28895" marR="28895"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15000"/>
                        </a:lnSpc>
                      </a:pPr>
                      <a:endParaRPr lang="de-DE" sz="1400">
                        <a:latin typeface="Calibri"/>
                        <a:ea typeface="Times New Roman"/>
                      </a:endParaRPr>
                    </a:p>
                  </a:txBody>
                  <a:tcPr marL="28895" marR="2889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gridSpan="3">
                  <a:txBody>
                    <a:bodyPr/>
                    <a:lstStyle/>
                    <a:p>
                      <a:pPr>
                        <a:lnSpc>
                          <a:spcPct val="115000"/>
                        </a:lnSpc>
                      </a:pPr>
                      <a:endParaRPr lang="de-DE" sz="1400" dirty="0">
                        <a:latin typeface="Calibri"/>
                        <a:ea typeface="Times New Roman"/>
                      </a:endParaRPr>
                    </a:p>
                  </a:txBody>
                  <a:tcPr marL="28895" marR="2889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a:txBody>
                    <a:bodyPr/>
                    <a:lstStyle/>
                    <a:p>
                      <a:pPr>
                        <a:lnSpc>
                          <a:spcPct val="115000"/>
                        </a:lnSpc>
                      </a:pPr>
                      <a:endParaRPr lang="de-DE" sz="700">
                        <a:latin typeface="Calibri"/>
                        <a:ea typeface="Times New Roman"/>
                      </a:endParaRPr>
                    </a:p>
                  </a:txBody>
                  <a:tcPr marL="28895" marR="28895" marT="0" marB="0" anchor="b">
                    <a:lnL>
                      <a:noFill/>
                    </a:lnL>
                    <a:lnR>
                      <a:noFill/>
                    </a:lnR>
                    <a:lnT>
                      <a:noFill/>
                    </a:lnT>
                    <a:lnB>
                      <a:noFill/>
                    </a:lnB>
                  </a:tcPr>
                </a:tc>
                <a:tc>
                  <a:txBody>
                    <a:bodyPr/>
                    <a:lstStyle/>
                    <a:p>
                      <a:endParaRPr lang="de-DE" sz="1200" dirty="0"/>
                    </a:p>
                  </a:txBody>
                  <a:tcPr marL="59441" marR="59441" marT="29720" marB="29720">
                    <a:lnL>
                      <a:noFill/>
                    </a:lnL>
                    <a:lnT>
                      <a:noFill/>
                    </a:lnT>
                  </a:tcPr>
                </a:tc>
              </a:tr>
            </a:tbl>
          </a:graphicData>
        </a:graphic>
      </p:graphicFrame>
      <p:cxnSp>
        <p:nvCxnSpPr>
          <p:cNvPr id="9" name="Gerade Verbindung 8"/>
          <p:cNvCxnSpPr/>
          <p:nvPr/>
        </p:nvCxnSpPr>
        <p:spPr>
          <a:xfrm>
            <a:off x="7380312" y="3861048"/>
            <a:ext cx="1368152" cy="0"/>
          </a:xfrm>
          <a:prstGeom prst="line">
            <a:avLst/>
          </a:prstGeom>
          <a:ln w="381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elle 10"/>
          <p:cNvGraphicFramePr>
            <a:graphicFrameLocks noGrp="1"/>
          </p:cNvGraphicFramePr>
          <p:nvPr/>
        </p:nvGraphicFramePr>
        <p:xfrm>
          <a:off x="683568" y="3501009"/>
          <a:ext cx="1368152" cy="2457827"/>
        </p:xfrm>
        <a:graphic>
          <a:graphicData uri="http://schemas.openxmlformats.org/drawingml/2006/table">
            <a:tbl>
              <a:tblPr/>
              <a:tblGrid>
                <a:gridCol w="189230"/>
                <a:gridCol w="1178922"/>
              </a:tblGrid>
              <a:tr h="216023">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1</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CD"/>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TTC geb. o. 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CD"/>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2</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WR geb. m. 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3</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WW oB. oM.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4</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WW geb. mM.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5</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WR  oB. mM.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6</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WR oB: oM.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7</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WW geb. mM.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8</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WR geb. mM.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9</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WW geb: oM.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10</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CD"/>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TTC oB. oM.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CD"/>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11</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R="81280" algn="ctr" fontAlgn="b">
                        <a:lnSpc>
                          <a:spcPct val="115000"/>
                        </a:lnSpc>
                        <a:spcAft>
                          <a:spcPts val="0"/>
                        </a:spcAft>
                      </a:pPr>
                      <a:r>
                        <a:rPr lang="de-DE" sz="1200" b="1" kern="1200" dirty="0">
                          <a:solidFill>
                            <a:srgbClr val="000000"/>
                          </a:solidFill>
                          <a:latin typeface="Calibri"/>
                          <a:ea typeface="Times New Roman"/>
                          <a:cs typeface="Arial"/>
                        </a:rPr>
                        <a:t>WR oB. mM.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12</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WR geb. oM.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6239">
                <a:tc>
                  <a:txBody>
                    <a:bodyPr/>
                    <a:lstStyle/>
                    <a:p>
                      <a:pPr algn="ctr" fontAlgn="b">
                        <a:lnSpc>
                          <a:spcPct val="115000"/>
                        </a:lnSpc>
                        <a:spcAft>
                          <a:spcPts val="0"/>
                        </a:spcAft>
                      </a:pPr>
                      <a:r>
                        <a:rPr lang="de-DE" sz="1200" b="1" kern="1200">
                          <a:solidFill>
                            <a:srgbClr val="000000"/>
                          </a:solidFill>
                          <a:latin typeface="Calibri"/>
                          <a:ea typeface="Times New Roman"/>
                          <a:cs typeface="Arial"/>
                        </a:rPr>
                        <a:t>13</a:t>
                      </a:r>
                      <a:endParaRPr lang="de-DE" sz="160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lnSpc>
                          <a:spcPct val="115000"/>
                        </a:lnSpc>
                        <a:spcAft>
                          <a:spcPts val="0"/>
                        </a:spcAft>
                      </a:pPr>
                      <a:r>
                        <a:rPr lang="de-DE" sz="1200" b="1" kern="1200" dirty="0">
                          <a:solidFill>
                            <a:srgbClr val="000000"/>
                          </a:solidFill>
                          <a:latin typeface="Calibri"/>
                          <a:ea typeface="Times New Roman"/>
                          <a:cs typeface="Arial"/>
                        </a:rPr>
                        <a:t> WW oB. oM.</a:t>
                      </a:r>
                      <a:endParaRPr lang="de-DE" sz="1600" dirty="0">
                        <a:latin typeface="Calibri"/>
                        <a:ea typeface="Calibri"/>
                        <a:cs typeface="Times New Roman"/>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bl>
          </a:graphicData>
        </a:graphic>
      </p:graphicFrame>
      <p:graphicFrame>
        <p:nvGraphicFramePr>
          <p:cNvPr id="12" name="Tabelle 11"/>
          <p:cNvGraphicFramePr>
            <a:graphicFrameLocks noGrp="1"/>
          </p:cNvGraphicFramePr>
          <p:nvPr/>
        </p:nvGraphicFramePr>
        <p:xfrm>
          <a:off x="2195736" y="3501008"/>
          <a:ext cx="1368152" cy="2195954"/>
        </p:xfrm>
        <a:graphic>
          <a:graphicData uri="http://schemas.openxmlformats.org/drawingml/2006/table">
            <a:tbl>
              <a:tblPr/>
              <a:tblGrid>
                <a:gridCol w="228564"/>
                <a:gridCol w="1030556"/>
                <a:gridCol w="109032"/>
              </a:tblGrid>
              <a:tr h="216024">
                <a:tc>
                  <a:txBody>
                    <a:bodyPr/>
                    <a:lstStyle/>
                    <a:p>
                      <a:pPr>
                        <a:lnSpc>
                          <a:spcPct val="115000"/>
                        </a:lnSpc>
                        <a:spcAft>
                          <a:spcPts val="0"/>
                        </a:spcAft>
                      </a:pPr>
                      <a:r>
                        <a:rPr lang="de-DE" sz="1200" b="1" kern="1200" dirty="0">
                          <a:solidFill>
                            <a:srgbClr val="000000"/>
                          </a:solidFill>
                          <a:latin typeface="Calibri"/>
                          <a:ea typeface="Times New Roman"/>
                        </a:rPr>
                        <a:t>14</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rgbClr val="92D050"/>
                    </a:solidFill>
                  </a:tcPr>
                </a:tc>
                <a:tc>
                  <a:txBody>
                    <a:bodyPr/>
                    <a:lstStyle/>
                    <a:p>
                      <a:pPr>
                        <a:lnSpc>
                          <a:spcPct val="115000"/>
                        </a:lnSpc>
                        <a:spcAft>
                          <a:spcPts val="0"/>
                        </a:spcAft>
                      </a:pPr>
                      <a:r>
                        <a:rPr lang="de-DE" sz="1200" b="1" kern="1200" dirty="0">
                          <a:solidFill>
                            <a:srgbClr val="000000"/>
                          </a:solidFill>
                          <a:latin typeface="Calibri"/>
                          <a:ea typeface="Times New Roman"/>
                        </a:rPr>
                        <a:t>WR oB. oM.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rgbClr val="92D050"/>
                    </a:solidFill>
                  </a:tcPr>
                </a:tc>
                <a:tc>
                  <a:txBody>
                    <a:bodyPr/>
                    <a:lstStyle/>
                    <a:p>
                      <a:pPr>
                        <a:lnSpc>
                          <a:spcPct val="115000"/>
                        </a:lnSpc>
                        <a:spcAft>
                          <a:spcPts val="1000"/>
                        </a:spcAft>
                      </a:pPr>
                      <a:r>
                        <a:rPr lang="de-DE" sz="1100" dirty="0">
                          <a:latin typeface="Calibri"/>
                          <a:ea typeface="Calibri"/>
                          <a:cs typeface="Times New Roman"/>
                        </a:rPr>
                        <a:t> </a:t>
                      </a:r>
                    </a:p>
                  </a:txBody>
                  <a:tcPr marL="0" marR="0" marT="0" marB="0" anchor="ctr">
                    <a:lnL>
                      <a:noFill/>
                    </a:lnL>
                    <a:lnR>
                      <a:noFill/>
                    </a:lnR>
                    <a:lnT>
                      <a:noFill/>
                    </a:lnT>
                    <a:lnB>
                      <a:noFill/>
                    </a:lnB>
                    <a:solidFill>
                      <a:srgbClr val="92D050"/>
                    </a:solidFill>
                  </a:tcPr>
                </a:tc>
              </a:tr>
              <a:tr h="157480">
                <a:tc>
                  <a:txBody>
                    <a:bodyPr/>
                    <a:lstStyle/>
                    <a:p>
                      <a:pPr>
                        <a:lnSpc>
                          <a:spcPct val="115000"/>
                        </a:lnSpc>
                        <a:spcAft>
                          <a:spcPts val="0"/>
                        </a:spcAft>
                      </a:pPr>
                      <a:r>
                        <a:rPr lang="de-DE" sz="1200" b="1" kern="1200">
                          <a:solidFill>
                            <a:srgbClr val="000000"/>
                          </a:solidFill>
                          <a:latin typeface="Calibri"/>
                          <a:ea typeface="Times New Roman"/>
                        </a:rPr>
                        <a:t>15</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gridSpan="2">
                  <a:txBody>
                    <a:bodyPr/>
                    <a:lstStyle/>
                    <a:p>
                      <a:pPr>
                        <a:lnSpc>
                          <a:spcPct val="115000"/>
                        </a:lnSpc>
                        <a:spcAft>
                          <a:spcPts val="0"/>
                        </a:spcAft>
                      </a:pPr>
                      <a:r>
                        <a:rPr lang="de-DE" sz="1200" b="1" kern="1200" dirty="0">
                          <a:solidFill>
                            <a:srgbClr val="000000"/>
                          </a:solidFill>
                          <a:latin typeface="Calibri"/>
                          <a:ea typeface="Times New Roman"/>
                        </a:rPr>
                        <a:t>TTC oB. mM.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hMerge="1">
                  <a:txBody>
                    <a:bodyPr/>
                    <a:lstStyle/>
                    <a:p>
                      <a:endParaRPr lang="de-DE"/>
                    </a:p>
                  </a:txBody>
                  <a:tcPr/>
                </a:tc>
              </a:tr>
              <a:tr h="160655">
                <a:tc>
                  <a:txBody>
                    <a:bodyPr/>
                    <a:lstStyle/>
                    <a:p>
                      <a:pPr>
                        <a:lnSpc>
                          <a:spcPct val="115000"/>
                        </a:lnSpc>
                        <a:spcAft>
                          <a:spcPts val="0"/>
                        </a:spcAft>
                      </a:pPr>
                      <a:r>
                        <a:rPr lang="de-DE" sz="1200" b="1" kern="1200">
                          <a:solidFill>
                            <a:srgbClr val="000000"/>
                          </a:solidFill>
                          <a:latin typeface="Calibri"/>
                          <a:ea typeface="Times New Roman"/>
                        </a:rPr>
                        <a:t>16</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gridSpan="2">
                  <a:txBody>
                    <a:bodyPr/>
                    <a:lstStyle/>
                    <a:p>
                      <a:pPr>
                        <a:lnSpc>
                          <a:spcPct val="115000"/>
                        </a:lnSpc>
                        <a:spcAft>
                          <a:spcPts val="0"/>
                        </a:spcAft>
                      </a:pPr>
                      <a:r>
                        <a:rPr lang="de-DE" sz="1200" b="1" kern="1200" dirty="0">
                          <a:solidFill>
                            <a:srgbClr val="000000"/>
                          </a:solidFill>
                          <a:latin typeface="Calibri"/>
                          <a:ea typeface="Times New Roman"/>
                        </a:rPr>
                        <a:t>TTC oB. oM.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hMerge="1">
                  <a:txBody>
                    <a:bodyPr/>
                    <a:lstStyle/>
                    <a:p>
                      <a:endParaRPr lang="de-DE"/>
                    </a:p>
                  </a:txBody>
                  <a:tcPr/>
                </a:tc>
              </a:tr>
              <a:tr h="162560">
                <a:tc>
                  <a:txBody>
                    <a:bodyPr/>
                    <a:lstStyle/>
                    <a:p>
                      <a:pPr>
                        <a:lnSpc>
                          <a:spcPct val="115000"/>
                        </a:lnSpc>
                        <a:spcAft>
                          <a:spcPts val="0"/>
                        </a:spcAft>
                      </a:pPr>
                      <a:r>
                        <a:rPr lang="de-DE" sz="1200" b="1" kern="1200">
                          <a:solidFill>
                            <a:srgbClr val="000000"/>
                          </a:solidFill>
                          <a:latin typeface="Calibri"/>
                          <a:ea typeface="Times New Roman"/>
                        </a:rPr>
                        <a:t>17</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gridSpan="2">
                  <a:txBody>
                    <a:bodyPr/>
                    <a:lstStyle/>
                    <a:p>
                      <a:pPr>
                        <a:lnSpc>
                          <a:spcPct val="115000"/>
                        </a:lnSpc>
                        <a:spcAft>
                          <a:spcPts val="0"/>
                        </a:spcAft>
                      </a:pPr>
                      <a:r>
                        <a:rPr lang="de-DE" sz="1200" b="1" kern="1200" dirty="0">
                          <a:solidFill>
                            <a:srgbClr val="000000"/>
                          </a:solidFill>
                          <a:latin typeface="Calibri"/>
                          <a:ea typeface="Times New Roman"/>
                        </a:rPr>
                        <a:t>TTC geb. mM.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hMerge="1">
                  <a:txBody>
                    <a:bodyPr/>
                    <a:lstStyle/>
                    <a:p>
                      <a:endParaRPr lang="de-DE"/>
                    </a:p>
                  </a:txBody>
                  <a:tcPr/>
                </a:tc>
              </a:tr>
              <a:tr h="156845">
                <a:tc>
                  <a:txBody>
                    <a:bodyPr/>
                    <a:lstStyle/>
                    <a:p>
                      <a:pPr>
                        <a:lnSpc>
                          <a:spcPct val="115000"/>
                        </a:lnSpc>
                        <a:spcAft>
                          <a:spcPts val="0"/>
                        </a:spcAft>
                      </a:pPr>
                      <a:r>
                        <a:rPr lang="de-DE" sz="1200" b="1" kern="1200">
                          <a:solidFill>
                            <a:srgbClr val="000000"/>
                          </a:solidFill>
                          <a:latin typeface="Calibri"/>
                          <a:ea typeface="Times New Roman"/>
                        </a:rPr>
                        <a:t>18</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rgbClr val="FFFF00"/>
                    </a:solidFill>
                  </a:tcPr>
                </a:tc>
                <a:tc gridSpan="2">
                  <a:txBody>
                    <a:bodyPr/>
                    <a:lstStyle/>
                    <a:p>
                      <a:pPr>
                        <a:lnSpc>
                          <a:spcPct val="115000"/>
                        </a:lnSpc>
                        <a:spcAft>
                          <a:spcPts val="0"/>
                        </a:spcAft>
                      </a:pPr>
                      <a:r>
                        <a:rPr lang="de-DE" sz="1200" b="1" kern="1200" dirty="0">
                          <a:solidFill>
                            <a:srgbClr val="000000"/>
                          </a:solidFill>
                          <a:latin typeface="Calibri"/>
                          <a:ea typeface="Times New Roman"/>
                        </a:rPr>
                        <a:t>WW oB. mM.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rgbClr val="FFFF00"/>
                    </a:solidFill>
                  </a:tcPr>
                </a:tc>
                <a:tc hMerge="1">
                  <a:txBody>
                    <a:bodyPr/>
                    <a:lstStyle/>
                    <a:p>
                      <a:endParaRPr lang="de-DE"/>
                    </a:p>
                  </a:txBody>
                  <a:tcPr/>
                </a:tc>
              </a:tr>
              <a:tr h="159385">
                <a:tc>
                  <a:txBody>
                    <a:bodyPr/>
                    <a:lstStyle/>
                    <a:p>
                      <a:pPr>
                        <a:lnSpc>
                          <a:spcPct val="115000"/>
                        </a:lnSpc>
                        <a:spcAft>
                          <a:spcPts val="0"/>
                        </a:spcAft>
                      </a:pPr>
                      <a:r>
                        <a:rPr lang="de-DE" sz="1200" b="1" kern="1200">
                          <a:solidFill>
                            <a:srgbClr val="000000"/>
                          </a:solidFill>
                          <a:latin typeface="Calibri"/>
                          <a:ea typeface="Times New Roman"/>
                        </a:rPr>
                        <a:t>19</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gridSpan="2">
                  <a:txBody>
                    <a:bodyPr/>
                    <a:lstStyle/>
                    <a:p>
                      <a:pPr>
                        <a:lnSpc>
                          <a:spcPct val="115000"/>
                        </a:lnSpc>
                        <a:spcAft>
                          <a:spcPts val="0"/>
                        </a:spcAft>
                      </a:pPr>
                      <a:r>
                        <a:rPr lang="de-DE" sz="1200" b="1" kern="1200" dirty="0">
                          <a:solidFill>
                            <a:srgbClr val="000000"/>
                          </a:solidFill>
                          <a:latin typeface="Calibri"/>
                          <a:ea typeface="Times New Roman"/>
                        </a:rPr>
                        <a:t>TTC geb. mM.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hMerge="1">
                  <a:txBody>
                    <a:bodyPr/>
                    <a:lstStyle/>
                    <a:p>
                      <a:endParaRPr lang="de-DE"/>
                    </a:p>
                  </a:txBody>
                  <a:tcPr/>
                </a:tc>
              </a:tr>
              <a:tr h="152400">
                <a:tc>
                  <a:txBody>
                    <a:bodyPr/>
                    <a:lstStyle/>
                    <a:p>
                      <a:pPr>
                        <a:lnSpc>
                          <a:spcPct val="115000"/>
                        </a:lnSpc>
                        <a:spcAft>
                          <a:spcPts val="0"/>
                        </a:spcAft>
                      </a:pPr>
                      <a:r>
                        <a:rPr lang="de-DE" sz="1200" b="1" kern="1200">
                          <a:solidFill>
                            <a:srgbClr val="000000"/>
                          </a:solidFill>
                          <a:latin typeface="Calibri"/>
                          <a:ea typeface="Times New Roman"/>
                        </a:rPr>
                        <a:t>20</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rgbClr val="92D050"/>
                    </a:solidFill>
                  </a:tcPr>
                </a:tc>
                <a:tc gridSpan="2">
                  <a:txBody>
                    <a:bodyPr/>
                    <a:lstStyle/>
                    <a:p>
                      <a:pPr>
                        <a:lnSpc>
                          <a:spcPct val="115000"/>
                        </a:lnSpc>
                        <a:spcAft>
                          <a:spcPts val="0"/>
                        </a:spcAft>
                      </a:pPr>
                      <a:r>
                        <a:rPr lang="de-DE" sz="1200" b="1" kern="1200" dirty="0">
                          <a:solidFill>
                            <a:srgbClr val="000000"/>
                          </a:solidFill>
                          <a:latin typeface="Calibri"/>
                          <a:ea typeface="Times New Roman"/>
                        </a:rPr>
                        <a:t>WR geb. mM.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rgbClr val="92D050"/>
                    </a:solidFill>
                  </a:tcPr>
                </a:tc>
                <a:tc hMerge="1">
                  <a:txBody>
                    <a:bodyPr/>
                    <a:lstStyle/>
                    <a:p>
                      <a:endParaRPr lang="de-DE"/>
                    </a:p>
                  </a:txBody>
                  <a:tcPr/>
                </a:tc>
              </a:tr>
              <a:tr h="163830">
                <a:tc>
                  <a:txBody>
                    <a:bodyPr/>
                    <a:lstStyle/>
                    <a:p>
                      <a:pPr>
                        <a:lnSpc>
                          <a:spcPct val="115000"/>
                        </a:lnSpc>
                        <a:spcAft>
                          <a:spcPts val="0"/>
                        </a:spcAft>
                      </a:pPr>
                      <a:r>
                        <a:rPr lang="de-DE" sz="1200" b="1" kern="1200">
                          <a:solidFill>
                            <a:srgbClr val="000000"/>
                          </a:solidFill>
                          <a:latin typeface="Calibri"/>
                          <a:ea typeface="Times New Roman"/>
                        </a:rPr>
                        <a:t>21</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gridSpan="2">
                  <a:txBody>
                    <a:bodyPr/>
                    <a:lstStyle/>
                    <a:p>
                      <a:pPr>
                        <a:lnSpc>
                          <a:spcPct val="115000"/>
                        </a:lnSpc>
                        <a:spcAft>
                          <a:spcPts val="0"/>
                        </a:spcAft>
                      </a:pPr>
                      <a:r>
                        <a:rPr lang="de-DE" sz="1200" b="1" kern="1200" dirty="0">
                          <a:solidFill>
                            <a:srgbClr val="000000"/>
                          </a:solidFill>
                          <a:latin typeface="Calibri"/>
                          <a:ea typeface="Times New Roman"/>
                        </a:rPr>
                        <a:t>TTC geb. oM.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hMerge="1">
                  <a:txBody>
                    <a:bodyPr/>
                    <a:lstStyle/>
                    <a:p>
                      <a:endParaRPr lang="de-DE"/>
                    </a:p>
                  </a:txBody>
                  <a:tcPr/>
                </a:tc>
              </a:tr>
              <a:tr h="157480">
                <a:tc>
                  <a:txBody>
                    <a:bodyPr/>
                    <a:lstStyle/>
                    <a:p>
                      <a:pPr>
                        <a:lnSpc>
                          <a:spcPct val="115000"/>
                        </a:lnSpc>
                        <a:spcAft>
                          <a:spcPts val="0"/>
                        </a:spcAft>
                      </a:pPr>
                      <a:r>
                        <a:rPr lang="de-DE" sz="1200" b="1" kern="1200">
                          <a:solidFill>
                            <a:srgbClr val="000000"/>
                          </a:solidFill>
                          <a:latin typeface="Calibri"/>
                          <a:ea typeface="Times New Roman"/>
                        </a:rPr>
                        <a:t>22</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rgbClr val="FFFF00"/>
                    </a:solidFill>
                  </a:tcPr>
                </a:tc>
                <a:tc gridSpan="2">
                  <a:txBody>
                    <a:bodyPr/>
                    <a:lstStyle/>
                    <a:p>
                      <a:pPr>
                        <a:lnSpc>
                          <a:spcPct val="115000"/>
                        </a:lnSpc>
                        <a:spcAft>
                          <a:spcPts val="0"/>
                        </a:spcAft>
                      </a:pPr>
                      <a:r>
                        <a:rPr lang="de-DE" sz="1200" b="1" kern="1200" dirty="0">
                          <a:solidFill>
                            <a:srgbClr val="000000"/>
                          </a:solidFill>
                          <a:latin typeface="Calibri"/>
                          <a:ea typeface="Times New Roman"/>
                        </a:rPr>
                        <a:t>WW geb. mM.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rgbClr val="FFFF00"/>
                    </a:solidFill>
                  </a:tcPr>
                </a:tc>
                <a:tc hMerge="1">
                  <a:txBody>
                    <a:bodyPr/>
                    <a:lstStyle/>
                    <a:p>
                      <a:endParaRPr lang="de-DE"/>
                    </a:p>
                  </a:txBody>
                  <a:tcPr/>
                </a:tc>
              </a:tr>
              <a:tr h="160655">
                <a:tc>
                  <a:txBody>
                    <a:bodyPr/>
                    <a:lstStyle/>
                    <a:p>
                      <a:pPr>
                        <a:lnSpc>
                          <a:spcPct val="115000"/>
                        </a:lnSpc>
                        <a:spcAft>
                          <a:spcPts val="0"/>
                        </a:spcAft>
                      </a:pPr>
                      <a:r>
                        <a:rPr lang="de-DE" sz="1200" b="1" kern="1200">
                          <a:solidFill>
                            <a:srgbClr val="000000"/>
                          </a:solidFill>
                          <a:latin typeface="Calibri"/>
                          <a:ea typeface="Times New Roman"/>
                        </a:rPr>
                        <a:t>23</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rgbClr val="FFFF00"/>
                    </a:solidFill>
                  </a:tcPr>
                </a:tc>
                <a:tc gridSpan="2">
                  <a:txBody>
                    <a:bodyPr/>
                    <a:lstStyle/>
                    <a:p>
                      <a:pPr>
                        <a:lnSpc>
                          <a:spcPct val="115000"/>
                        </a:lnSpc>
                        <a:spcAft>
                          <a:spcPts val="0"/>
                        </a:spcAft>
                      </a:pPr>
                      <a:r>
                        <a:rPr lang="de-DE" sz="1200" b="1" kern="1200" dirty="0">
                          <a:solidFill>
                            <a:srgbClr val="000000"/>
                          </a:solidFill>
                          <a:latin typeface="Calibri"/>
                          <a:ea typeface="Times New Roman"/>
                        </a:rPr>
                        <a:t>WW oB. mM.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rgbClr val="FFFF00"/>
                    </a:solidFill>
                  </a:tcPr>
                </a:tc>
                <a:tc hMerge="1">
                  <a:txBody>
                    <a:bodyPr/>
                    <a:lstStyle/>
                    <a:p>
                      <a:endParaRPr lang="de-DE"/>
                    </a:p>
                  </a:txBody>
                  <a:tcPr/>
                </a:tc>
              </a:tr>
              <a:tr h="153670">
                <a:tc>
                  <a:txBody>
                    <a:bodyPr/>
                    <a:lstStyle/>
                    <a:p>
                      <a:pPr>
                        <a:lnSpc>
                          <a:spcPct val="115000"/>
                        </a:lnSpc>
                        <a:spcAft>
                          <a:spcPts val="0"/>
                        </a:spcAft>
                      </a:pPr>
                      <a:r>
                        <a:rPr lang="de-DE" sz="1200" b="1" kern="1200">
                          <a:solidFill>
                            <a:srgbClr val="000000"/>
                          </a:solidFill>
                          <a:latin typeface="Calibri"/>
                          <a:ea typeface="Times New Roman"/>
                        </a:rPr>
                        <a:t>24</a:t>
                      </a:r>
                      <a:r>
                        <a:rPr lang="de-DE" sz="1200" kern="1200">
                          <a:solidFill>
                            <a:srgbClr val="000000"/>
                          </a:solidFill>
                          <a:latin typeface="Calibri"/>
                          <a:ea typeface="Calibri"/>
                        </a:rPr>
                        <a:t> </a:t>
                      </a:r>
                      <a:endParaRPr lang="de-DE" sz="160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gridSpan="2">
                  <a:txBody>
                    <a:bodyPr/>
                    <a:lstStyle/>
                    <a:p>
                      <a:pPr>
                        <a:lnSpc>
                          <a:spcPct val="115000"/>
                        </a:lnSpc>
                        <a:spcAft>
                          <a:spcPts val="0"/>
                        </a:spcAft>
                      </a:pPr>
                      <a:r>
                        <a:rPr lang="de-DE" sz="1200" b="1" kern="1200" dirty="0">
                          <a:solidFill>
                            <a:srgbClr val="000000"/>
                          </a:solidFill>
                          <a:latin typeface="Calibri"/>
                          <a:ea typeface="Times New Roman"/>
                        </a:rPr>
                        <a:t>TTC oB. mM.</a:t>
                      </a:r>
                      <a:r>
                        <a:rPr lang="de-DE" sz="1200" kern="1200" dirty="0">
                          <a:solidFill>
                            <a:srgbClr val="000000"/>
                          </a:solidFill>
                          <a:latin typeface="Calibri"/>
                          <a:ea typeface="Calibri"/>
                        </a:rPr>
                        <a:t> </a:t>
                      </a:r>
                      <a:endParaRPr lang="de-DE" sz="1600" dirty="0">
                        <a:latin typeface="Calibri"/>
                        <a:ea typeface="Times New Roman"/>
                      </a:endParaRPr>
                    </a:p>
                  </a:txBody>
                  <a:tcPr marL="0" marR="0" marT="0" marB="0" anchor="b">
                    <a:lnL>
                      <a:noFill/>
                    </a:lnL>
                    <a:lnR>
                      <a:noFill/>
                    </a:lnR>
                    <a:lnT>
                      <a:noFill/>
                    </a:lnT>
                    <a:lnB>
                      <a:noFill/>
                    </a:lnB>
                    <a:solidFill>
                      <a:schemeClr val="accent1">
                        <a:lumMod val="20000"/>
                        <a:lumOff val="80000"/>
                      </a:schemeClr>
                    </a:solidFill>
                  </a:tcPr>
                </a:tc>
                <a:tc hMerge="1">
                  <a:txBody>
                    <a:bodyPr/>
                    <a:lstStyle/>
                    <a:p>
                      <a:endParaRPr lang="de-DE"/>
                    </a:p>
                  </a:txBody>
                  <a:tcPr/>
                </a:tc>
              </a:tr>
            </a:tbl>
          </a:graphicData>
        </a:graphic>
      </p:graphicFrame>
      <p:sp>
        <p:nvSpPr>
          <p:cNvPr id="13" name="Textfeld 12"/>
          <p:cNvSpPr txBox="1"/>
          <p:nvPr/>
        </p:nvSpPr>
        <p:spPr>
          <a:xfrm>
            <a:off x="3923928" y="980728"/>
            <a:ext cx="4896544" cy="1692771"/>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de-DE" b="1" i="1" u="sng" dirty="0" smtClean="0">
                <a:solidFill>
                  <a:srgbClr val="00B050"/>
                </a:solidFill>
                <a:latin typeface="Calibri" pitchFamily="34" charset="0"/>
              </a:rPr>
              <a:t>Maisvarianten</a:t>
            </a:r>
          </a:p>
          <a:p>
            <a:pPr marL="228600" indent="-228600">
              <a:buAutoNum type="arabicPeriod"/>
            </a:pPr>
            <a:r>
              <a:rPr lang="de-DE" sz="1200" b="1" dirty="0" smtClean="0">
                <a:latin typeface="Calibri" pitchFamily="34" charset="0"/>
              </a:rPr>
              <a:t>Gülle </a:t>
            </a:r>
            <a:r>
              <a:rPr lang="de-DE" sz="1200" b="1" dirty="0" err="1" smtClean="0">
                <a:solidFill>
                  <a:schemeClr val="tx1"/>
                </a:solidFill>
                <a:latin typeface="Calibri" pitchFamily="34" charset="0"/>
              </a:rPr>
              <a:t>mM</a:t>
            </a:r>
            <a:r>
              <a:rPr lang="de-DE" sz="1200" b="1" dirty="0" smtClean="0">
                <a:solidFill>
                  <a:schemeClr val="tx1"/>
                </a:solidFill>
                <a:latin typeface="Calibri" pitchFamily="34" charset="0"/>
              </a:rPr>
              <a:t>. am Korn + UFD                      </a:t>
            </a:r>
            <a:r>
              <a:rPr lang="de-DE" sz="1200" b="1" dirty="0" smtClean="0">
                <a:latin typeface="Calibri" pitchFamily="34" charset="0"/>
              </a:rPr>
              <a:t>6.   Zwei x UFD ohne Gülle </a:t>
            </a:r>
            <a:r>
              <a:rPr lang="de-DE" sz="1200" b="1" dirty="0" err="1" smtClean="0">
                <a:latin typeface="Calibri" pitchFamily="34" charset="0"/>
              </a:rPr>
              <a:t>oM</a:t>
            </a:r>
            <a:r>
              <a:rPr lang="de-DE" sz="1200" b="1" dirty="0" smtClean="0">
                <a:latin typeface="Calibri" pitchFamily="34" charset="0"/>
              </a:rPr>
              <a:t>.</a:t>
            </a:r>
          </a:p>
          <a:p>
            <a:pPr marL="228600" indent="-228600">
              <a:buAutoNum type="arabicPeriod"/>
            </a:pPr>
            <a:r>
              <a:rPr lang="de-DE" sz="1200" b="1" dirty="0" smtClean="0">
                <a:solidFill>
                  <a:srgbClr val="00B050"/>
                </a:solidFill>
                <a:latin typeface="Calibri" pitchFamily="34" charset="0"/>
              </a:rPr>
              <a:t>Gülle </a:t>
            </a:r>
            <a:r>
              <a:rPr lang="de-DE" sz="1200" b="1" dirty="0" err="1" smtClean="0">
                <a:solidFill>
                  <a:srgbClr val="00B050"/>
                </a:solidFill>
                <a:latin typeface="Calibri" pitchFamily="34" charset="0"/>
              </a:rPr>
              <a:t>oM</a:t>
            </a:r>
            <a:r>
              <a:rPr lang="de-DE" sz="1200" b="1" dirty="0" smtClean="0">
                <a:solidFill>
                  <a:srgbClr val="00B050"/>
                </a:solidFill>
                <a:latin typeface="Calibri" pitchFamily="34" charset="0"/>
              </a:rPr>
              <a:t>.                                                   </a:t>
            </a:r>
            <a:r>
              <a:rPr lang="de-DE" sz="1200" b="1" dirty="0" smtClean="0">
                <a:solidFill>
                  <a:schemeClr val="tx1"/>
                </a:solidFill>
                <a:latin typeface="Calibri" pitchFamily="34" charset="0"/>
              </a:rPr>
              <a:t>7.   Zwei x UFD ohne Gülle mM.</a:t>
            </a:r>
          </a:p>
          <a:p>
            <a:pPr marL="228600" indent="-228600">
              <a:buAutoNum type="arabicPeriod"/>
            </a:pPr>
            <a:r>
              <a:rPr lang="de-DE" sz="1200" b="1" dirty="0" smtClean="0">
                <a:solidFill>
                  <a:schemeClr val="tx1"/>
                </a:solidFill>
                <a:latin typeface="Calibri" pitchFamily="34" charset="0"/>
              </a:rPr>
              <a:t>Gülle  </a:t>
            </a:r>
            <a:r>
              <a:rPr lang="de-DE" sz="1200" b="1" dirty="0" err="1" smtClean="0">
                <a:solidFill>
                  <a:schemeClr val="tx1"/>
                </a:solidFill>
                <a:latin typeface="Calibri" pitchFamily="34" charset="0"/>
              </a:rPr>
              <a:t>mM</a:t>
            </a:r>
            <a:r>
              <a:rPr lang="de-DE" sz="1200" b="1" dirty="0" smtClean="0">
                <a:solidFill>
                  <a:schemeClr val="tx1"/>
                </a:solidFill>
                <a:latin typeface="Calibri" pitchFamily="34" charset="0"/>
              </a:rPr>
              <a:t>. a. </a:t>
            </a:r>
            <a:r>
              <a:rPr lang="de-DE" sz="1200" b="1" dirty="0" smtClean="0">
                <a:solidFill>
                  <a:schemeClr val="accent6">
                    <a:lumMod val="75000"/>
                  </a:schemeClr>
                </a:solidFill>
                <a:latin typeface="Calibri" pitchFamily="34" charset="0"/>
              </a:rPr>
              <a:t>Korn ohne UFD                </a:t>
            </a:r>
            <a:r>
              <a:rPr lang="de-DE" sz="1200" b="1" dirty="0" smtClean="0">
                <a:latin typeface="Calibri" pitchFamily="34" charset="0"/>
              </a:rPr>
              <a:t>8.   Ohne Gülle, M. a. Korn</a:t>
            </a:r>
          </a:p>
          <a:p>
            <a:pPr marL="228600" indent="-228600">
              <a:buAutoNum type="arabicPeriod"/>
            </a:pPr>
            <a:r>
              <a:rPr lang="de-DE" sz="1200" b="1" dirty="0" smtClean="0">
                <a:latin typeface="Calibri" pitchFamily="34" charset="0"/>
              </a:rPr>
              <a:t>Gülle + UFD ohne M.                                9.   Ohne Gülle, ohne UFD</a:t>
            </a:r>
          </a:p>
          <a:p>
            <a:pPr marL="228600" indent="-228600">
              <a:buAutoNum type="arabicPeriod"/>
            </a:pPr>
            <a:r>
              <a:rPr lang="de-DE" sz="1200" b="1" dirty="0" smtClean="0">
                <a:solidFill>
                  <a:schemeClr val="accent6">
                    <a:lumMod val="75000"/>
                  </a:schemeClr>
                </a:solidFill>
                <a:latin typeface="Calibri" pitchFamily="34" charset="0"/>
              </a:rPr>
              <a:t>Gülle  + M. i. Gülle, a. Korn u. a. UFD   </a:t>
            </a:r>
            <a:r>
              <a:rPr lang="de-DE" sz="1200" b="1" dirty="0" smtClean="0">
                <a:solidFill>
                  <a:srgbClr val="00B050"/>
                </a:solidFill>
                <a:latin typeface="Calibri" pitchFamily="34" charset="0"/>
              </a:rPr>
              <a:t>10. Ohne Gülle, M. a. UFD</a:t>
            </a:r>
          </a:p>
          <a:p>
            <a:pPr marL="228600" indent="-228600">
              <a:buAutoNum type="arabicPeriod"/>
            </a:pPr>
            <a:endParaRPr lang="de-DE" sz="200" b="1" dirty="0" smtClean="0">
              <a:solidFill>
                <a:srgbClr val="00B050"/>
              </a:solidFill>
              <a:latin typeface="Calibri" pitchFamily="34" charset="0"/>
            </a:endParaRPr>
          </a:p>
          <a:p>
            <a:pPr marL="228600" indent="-228600">
              <a:buAutoNum type="arabicPeriod"/>
            </a:pPr>
            <a:r>
              <a:rPr lang="de-DE" sz="1200" b="1" dirty="0" smtClean="0">
                <a:solidFill>
                  <a:srgbClr val="00B050"/>
                </a:solidFill>
                <a:latin typeface="Calibri" pitchFamily="34" charset="0"/>
              </a:rPr>
              <a:t>= 3 </a:t>
            </a:r>
            <a:r>
              <a:rPr lang="de-DE" sz="1200" b="1" dirty="0" err="1" smtClean="0">
                <a:solidFill>
                  <a:srgbClr val="00B050"/>
                </a:solidFill>
                <a:latin typeface="Calibri" pitchFamily="34" charset="0"/>
              </a:rPr>
              <a:t>Pflz</a:t>
            </a:r>
            <a:r>
              <a:rPr lang="de-DE" sz="1200" b="1" dirty="0" smtClean="0">
                <a:solidFill>
                  <a:srgbClr val="00B050"/>
                </a:solidFill>
                <a:latin typeface="Calibri" pitchFamily="34" charset="0"/>
              </a:rPr>
              <a:t>./K          </a:t>
            </a:r>
            <a:r>
              <a:rPr lang="de-DE" sz="1200" b="1" dirty="0" smtClean="0">
                <a:solidFill>
                  <a:schemeClr val="tx1"/>
                </a:solidFill>
                <a:latin typeface="Calibri" pitchFamily="34" charset="0"/>
              </a:rPr>
              <a:t>= 2 </a:t>
            </a:r>
            <a:r>
              <a:rPr lang="de-DE" sz="1200" b="1" dirty="0" err="1" smtClean="0">
                <a:solidFill>
                  <a:schemeClr val="tx1"/>
                </a:solidFill>
                <a:latin typeface="Calibri" pitchFamily="34" charset="0"/>
              </a:rPr>
              <a:t>Pflz</a:t>
            </a:r>
            <a:r>
              <a:rPr lang="de-DE" sz="1200" b="1" dirty="0" smtClean="0">
                <a:solidFill>
                  <a:schemeClr val="tx1"/>
                </a:solidFill>
                <a:latin typeface="Calibri" pitchFamily="34" charset="0"/>
              </a:rPr>
              <a:t>./K</a:t>
            </a:r>
            <a:r>
              <a:rPr lang="de-DE" sz="1200" b="1" dirty="0" smtClean="0">
                <a:solidFill>
                  <a:schemeClr val="accent6">
                    <a:lumMod val="75000"/>
                  </a:schemeClr>
                </a:solidFill>
                <a:latin typeface="Calibri" pitchFamily="34" charset="0"/>
              </a:rPr>
              <a:t>.           = 1 </a:t>
            </a:r>
            <a:r>
              <a:rPr lang="de-DE" sz="1200" b="1" dirty="0" err="1" smtClean="0">
                <a:solidFill>
                  <a:schemeClr val="accent6">
                    <a:lumMod val="75000"/>
                  </a:schemeClr>
                </a:solidFill>
                <a:latin typeface="Calibri" pitchFamily="34" charset="0"/>
              </a:rPr>
              <a:t>Pflz</a:t>
            </a:r>
            <a:r>
              <a:rPr lang="de-DE" sz="1200" b="1" dirty="0" smtClean="0">
                <a:solidFill>
                  <a:schemeClr val="accent6">
                    <a:lumMod val="75000"/>
                  </a:schemeClr>
                </a:solidFill>
                <a:latin typeface="Calibri" pitchFamily="34" charset="0"/>
              </a:rPr>
              <a:t>./K           </a:t>
            </a:r>
            <a:r>
              <a:rPr lang="de-DE" sz="1200" b="1" dirty="0" smtClean="0">
                <a:solidFill>
                  <a:srgbClr val="FF0000"/>
                </a:solidFill>
                <a:latin typeface="Calibri" pitchFamily="34" charset="0"/>
              </a:rPr>
              <a:t>= 0 </a:t>
            </a:r>
            <a:r>
              <a:rPr lang="de-DE" sz="1200" b="1" dirty="0" err="1" smtClean="0">
                <a:solidFill>
                  <a:srgbClr val="FF0000"/>
                </a:solidFill>
                <a:latin typeface="Calibri" pitchFamily="34" charset="0"/>
              </a:rPr>
              <a:t>Pflz</a:t>
            </a:r>
            <a:r>
              <a:rPr lang="de-DE" sz="1200" b="1" dirty="0" smtClean="0">
                <a:solidFill>
                  <a:srgbClr val="FF0000"/>
                </a:solidFill>
                <a:latin typeface="Calibri" pitchFamily="34" charset="0"/>
              </a:rPr>
              <a:t>./K</a:t>
            </a:r>
          </a:p>
          <a:p>
            <a:pPr marL="228600" indent="-228600"/>
            <a:r>
              <a:rPr lang="de-DE" sz="1200" b="1" dirty="0" err="1" smtClean="0">
                <a:solidFill>
                  <a:schemeClr val="tx1"/>
                </a:solidFill>
                <a:latin typeface="Calibri" pitchFamily="34" charset="0"/>
              </a:rPr>
              <a:t>Pflz</a:t>
            </a:r>
            <a:r>
              <a:rPr lang="de-DE" sz="1200" b="1" dirty="0" smtClean="0">
                <a:solidFill>
                  <a:schemeClr val="tx1"/>
                </a:solidFill>
                <a:latin typeface="Calibri" pitchFamily="34" charset="0"/>
              </a:rPr>
              <a:t>. = Pflanze, K = Kasten, Begutachtung: 09.06.15</a:t>
            </a:r>
          </a:p>
        </p:txBody>
      </p:sp>
      <p:sp>
        <p:nvSpPr>
          <p:cNvPr id="15" name="Textfeld 14"/>
          <p:cNvSpPr txBox="1"/>
          <p:nvPr/>
        </p:nvSpPr>
        <p:spPr>
          <a:xfrm>
            <a:off x="467544" y="2636912"/>
            <a:ext cx="3240360" cy="369332"/>
          </a:xfrm>
          <a:prstGeom prst="rect">
            <a:avLst/>
          </a:prstGeom>
          <a:noFill/>
        </p:spPr>
        <p:txBody>
          <a:bodyPr wrap="square" rtlCol="0">
            <a:spAutoFit/>
          </a:bodyPr>
          <a:lstStyle/>
          <a:p>
            <a:r>
              <a:rPr lang="de-DE" b="1" dirty="0" smtClean="0"/>
              <a:t>Gewächshauswand</a:t>
            </a:r>
            <a:endParaRPr lang="de-DE" b="1" dirty="0"/>
          </a:p>
        </p:txBody>
      </p:sp>
      <p:sp>
        <p:nvSpPr>
          <p:cNvPr id="16" name="Textfeld 15"/>
          <p:cNvSpPr txBox="1"/>
          <p:nvPr/>
        </p:nvSpPr>
        <p:spPr>
          <a:xfrm>
            <a:off x="323528" y="6309320"/>
            <a:ext cx="8568952" cy="415498"/>
          </a:xfrm>
          <a:prstGeom prst="rect">
            <a:avLst/>
          </a:prstGeom>
          <a:solidFill>
            <a:schemeClr val="bg1"/>
          </a:solidFill>
          <a:ln>
            <a:solidFill>
              <a:schemeClr val="tx1"/>
            </a:solidFill>
          </a:ln>
        </p:spPr>
        <p:txBody>
          <a:bodyPr wrap="square" rtlCol="0">
            <a:spAutoFit/>
          </a:bodyPr>
          <a:lstStyle/>
          <a:p>
            <a:r>
              <a:rPr lang="de-DE" sz="1050" b="1" dirty="0" smtClean="0">
                <a:latin typeface="Calibri" pitchFamily="34" charset="0"/>
              </a:rPr>
              <a:t>WR = Winterroggen, WW = Winterweizen, TTC = Triticale, geb. = gebeizt, </a:t>
            </a:r>
            <a:r>
              <a:rPr lang="de-DE" sz="1050" b="1" dirty="0" err="1" smtClean="0">
                <a:latin typeface="Calibri" pitchFamily="34" charset="0"/>
              </a:rPr>
              <a:t>oB</a:t>
            </a:r>
            <a:r>
              <a:rPr lang="de-DE" sz="1050" b="1" dirty="0" smtClean="0">
                <a:latin typeface="Calibri" pitchFamily="34" charset="0"/>
              </a:rPr>
              <a:t>. = ohne Beize, mM. = mit Mykorrhiza, oM. = ohne Mykorrhiza,</a:t>
            </a:r>
          </a:p>
          <a:p>
            <a:r>
              <a:rPr lang="de-DE" sz="1050" b="1" dirty="0" smtClean="0">
                <a:latin typeface="Calibri" pitchFamily="34" charset="0"/>
              </a:rPr>
              <a:t>UFD =  2 dt/ha Unterfußdünger 20/20, Gülle = 33 m³/ha, M = Mykorrhiza-Impfstoff 2-3 kg/ha bei Mais, 8 -  20 kg bei Getreide</a:t>
            </a:r>
            <a:endParaRPr lang="de-DE" sz="1050" b="1" dirty="0">
              <a:latin typeface="Calibri" pitchFamily="34" charset="0"/>
            </a:endParaRPr>
          </a:p>
        </p:txBody>
      </p:sp>
      <p:sp>
        <p:nvSpPr>
          <p:cNvPr id="17" name="Textfeld 16"/>
          <p:cNvSpPr txBox="1"/>
          <p:nvPr/>
        </p:nvSpPr>
        <p:spPr>
          <a:xfrm>
            <a:off x="323528" y="332656"/>
            <a:ext cx="8496944"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de-DE" b="1" i="1" u="sng" dirty="0" smtClean="0">
                <a:solidFill>
                  <a:schemeClr val="accent3"/>
                </a:solidFill>
              </a:rPr>
              <a:t>Folie 16:</a:t>
            </a:r>
            <a:r>
              <a:rPr lang="de-DE" b="1" i="1" dirty="0" smtClean="0">
                <a:solidFill>
                  <a:schemeClr val="accent3"/>
                </a:solidFill>
              </a:rPr>
              <a:t> </a:t>
            </a:r>
            <a:r>
              <a:rPr lang="de-DE" b="1" i="1" u="sng" dirty="0" smtClean="0">
                <a:solidFill>
                  <a:schemeClr val="accent3"/>
                </a:solidFill>
              </a:rPr>
              <a:t>Anlage der Versuchsparzellen mit Auswertung der Mais-Varianten</a:t>
            </a:r>
            <a:endParaRPr lang="de-DE" b="1" i="1" u="sng" dirty="0">
              <a:solidFill>
                <a:schemeClr val="accent3"/>
              </a:solidFill>
            </a:endParaRPr>
          </a:p>
        </p:txBody>
      </p:sp>
      <p:sp>
        <p:nvSpPr>
          <p:cNvPr id="18" name="Rechteck 17"/>
          <p:cNvSpPr/>
          <p:nvPr/>
        </p:nvSpPr>
        <p:spPr>
          <a:xfrm>
            <a:off x="3995936" y="2276872"/>
            <a:ext cx="144016" cy="7200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004048" y="2276872"/>
            <a:ext cx="144016"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6084168" y="2276872"/>
            <a:ext cx="144016" cy="7200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092280" y="2276872"/>
            <a:ext cx="144016"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4211960" y="2708920"/>
            <a:ext cx="1800200" cy="369332"/>
          </a:xfrm>
          <a:prstGeom prst="rect">
            <a:avLst/>
          </a:prstGeom>
          <a:noFill/>
        </p:spPr>
        <p:txBody>
          <a:bodyPr wrap="square" rtlCol="0">
            <a:spAutoFit/>
          </a:bodyPr>
          <a:lstStyle/>
          <a:p>
            <a:r>
              <a:rPr lang="de-DE" b="1" dirty="0" smtClean="0">
                <a:latin typeface="Calibri" pitchFamily="34" charset="0"/>
              </a:rPr>
              <a:t>Garagenwand</a:t>
            </a:r>
            <a:endParaRPr lang="de-DE" b="1" dirty="0">
              <a:latin typeface="Calibri" pitchFamily="34" charset="0"/>
            </a:endParaRPr>
          </a:p>
        </p:txBody>
      </p:sp>
      <p:sp>
        <p:nvSpPr>
          <p:cNvPr id="23" name="Rechteck 22"/>
          <p:cNvSpPr/>
          <p:nvPr/>
        </p:nvSpPr>
        <p:spPr>
          <a:xfrm>
            <a:off x="8316416" y="2780928"/>
            <a:ext cx="50405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647510" y="3212976"/>
            <a:ext cx="492443" cy="2677656"/>
          </a:xfrm>
          <a:prstGeom prst="rect">
            <a:avLst/>
          </a:prstGeom>
          <a:noFill/>
        </p:spPr>
        <p:txBody>
          <a:bodyPr vert="vert" wrap="square" rtlCol="0">
            <a:spAutoFit/>
          </a:bodyPr>
          <a:lstStyle/>
          <a:p>
            <a:r>
              <a:rPr lang="de-DE" sz="2000" b="1" dirty="0" smtClean="0">
                <a:latin typeface="Calibri" pitchFamily="34" charset="0"/>
              </a:rPr>
              <a:t>Gewächshauswand</a:t>
            </a:r>
            <a:endParaRPr lang="de-DE" sz="2000" b="1" dirty="0">
              <a:latin typeface="Calibri" pitchFamily="34" charset="0"/>
            </a:endParaRPr>
          </a:p>
        </p:txBody>
      </p:sp>
      <p:sp>
        <p:nvSpPr>
          <p:cNvPr id="25" name="Textfeld 24"/>
          <p:cNvSpPr txBox="1"/>
          <p:nvPr/>
        </p:nvSpPr>
        <p:spPr>
          <a:xfrm>
            <a:off x="3059832" y="6021288"/>
            <a:ext cx="6084168" cy="369332"/>
          </a:xfrm>
          <a:prstGeom prst="rect">
            <a:avLst/>
          </a:prstGeom>
          <a:noFill/>
        </p:spPr>
        <p:txBody>
          <a:bodyPr wrap="square" rtlCol="0">
            <a:spAutoFit/>
          </a:bodyPr>
          <a:lstStyle/>
          <a:p>
            <a:r>
              <a:rPr lang="de-DE" b="1" dirty="0" smtClean="0"/>
              <a:t>Verteilungsplan der nummerierten Pflanzen</a:t>
            </a:r>
            <a:endParaRPr lang="de-DE"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3528" y="332656"/>
            <a:ext cx="8496944" cy="6372708"/>
          </a:xfrm>
          <a:prstGeom prst="rect">
            <a:avLst/>
          </a:prstGeom>
          <a:noFill/>
          <a:ln w="9525">
            <a:noFill/>
            <a:miter lim="800000"/>
            <a:headEnd/>
            <a:tailEnd/>
          </a:ln>
        </p:spPr>
      </p:pic>
      <p:sp>
        <p:nvSpPr>
          <p:cNvPr id="3" name="Textfeld 2"/>
          <p:cNvSpPr txBox="1"/>
          <p:nvPr/>
        </p:nvSpPr>
        <p:spPr>
          <a:xfrm>
            <a:off x="323528" y="260648"/>
            <a:ext cx="849694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b="1" i="1" u="sng" dirty="0" smtClean="0"/>
              <a:t>Folie 17:</a:t>
            </a:r>
            <a:r>
              <a:rPr lang="de-DE" b="1" i="1" dirty="0" smtClean="0"/>
              <a:t> </a:t>
            </a:r>
            <a:r>
              <a:rPr lang="de-DE" b="1" i="1" u="sng" dirty="0" smtClean="0"/>
              <a:t>Nach der Entfernung der Beikräuter begutachten FOS-Schüler (Schuljahr 14/15)  ihre Arbeit und Versuche</a:t>
            </a:r>
            <a:endParaRPr lang="de-DE" b="1" i="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3528" y="0"/>
            <a:ext cx="8568952" cy="1440160"/>
          </a:xfrm>
          <a:solidFill>
            <a:schemeClr val="bg1">
              <a:lumMod val="85000"/>
            </a:schemeClr>
          </a:solidFill>
        </p:spPr>
        <p:txBody>
          <a:bodyPr>
            <a:normAutofit/>
          </a:bodyPr>
          <a:lstStyle/>
          <a:p>
            <a:pPr algn="ctr"/>
            <a:r>
              <a:rPr lang="de-DE" sz="2800" i="1" u="sng" dirty="0" smtClean="0">
                <a:solidFill>
                  <a:schemeClr val="accent3"/>
                </a:solidFill>
                <a:latin typeface="Calibri" pitchFamily="34" charset="0"/>
              </a:rPr>
              <a:t>Folie 18:</a:t>
            </a:r>
            <a:r>
              <a:rPr lang="de-DE" sz="2800" i="1" dirty="0" smtClean="0">
                <a:solidFill>
                  <a:schemeClr val="accent3"/>
                </a:solidFill>
                <a:latin typeface="Calibri" pitchFamily="34" charset="0"/>
              </a:rPr>
              <a:t> </a:t>
            </a:r>
            <a:r>
              <a:rPr lang="de-DE" sz="2800" i="1" u="sng" dirty="0" smtClean="0">
                <a:solidFill>
                  <a:schemeClr val="accent3"/>
                </a:solidFill>
                <a:latin typeface="Calibri" pitchFamily="34" charset="0"/>
              </a:rPr>
              <a:t>Erste Versuchsergebnisse    </a:t>
            </a:r>
            <a:br>
              <a:rPr lang="de-DE" sz="2800" i="1" u="sng" dirty="0" smtClean="0">
                <a:solidFill>
                  <a:schemeClr val="accent3"/>
                </a:solidFill>
                <a:latin typeface="Calibri" pitchFamily="34" charset="0"/>
              </a:rPr>
            </a:br>
            <a:r>
              <a:rPr lang="de-DE" sz="2800" i="1" u="sng" dirty="0" smtClean="0">
                <a:solidFill>
                  <a:schemeClr val="accent3"/>
                </a:solidFill>
                <a:latin typeface="Calibri" pitchFamily="34" charset="0"/>
              </a:rPr>
              <a:t>Vergleich von gebeiztem Roggen  mit und ohne Mykorrhiza am 13.01.2015 </a:t>
            </a:r>
            <a:endParaRPr lang="de-DE" sz="2800" i="1" u="sng" dirty="0">
              <a:solidFill>
                <a:schemeClr val="accent3"/>
              </a:solidFill>
              <a:latin typeface="Calibri" pitchFamily="34" charset="0"/>
            </a:endParaRPr>
          </a:p>
        </p:txBody>
      </p:sp>
      <p:pic>
        <p:nvPicPr>
          <p:cNvPr id="9" name="Inhaltsplatzhalter 8" descr="https://fbcdn-sphotos-h-a.akamaihd.net/hphotos-ak-xpa1/v/t34.0-12/p261x260/10934218_825804137481183_1617523338_n.jpg?oh=7e22c1efae578e99d1f592829da201dc&amp;oe=54B89782&amp;__gda__=1421370324_ecff47ac4261d3c10fe0eba0eed59db4"/>
          <p:cNvPicPr>
            <a:picLocks noGrp="1"/>
          </p:cNvPicPr>
          <p:nvPr>
            <p:ph sz="quarter" idx="2"/>
          </p:nvPr>
        </p:nvPicPr>
        <p:blipFill>
          <a:blip r:embed="rId3" cstate="print"/>
          <a:stretch>
            <a:fillRect/>
          </a:stretch>
        </p:blipFill>
        <p:spPr bwMode="auto">
          <a:xfrm>
            <a:off x="1115616" y="1447800"/>
            <a:ext cx="3168352" cy="4501480"/>
          </a:xfrm>
          <a:prstGeom prst="rect">
            <a:avLst/>
          </a:prstGeom>
          <a:noFill/>
          <a:ln w="9525">
            <a:noFill/>
            <a:miter lim="800000"/>
            <a:headEnd/>
            <a:tailEnd/>
          </a:ln>
        </p:spPr>
      </p:pic>
      <p:pic>
        <p:nvPicPr>
          <p:cNvPr id="11" name="Inhaltsplatzhalter 10" descr="https://fbcdn-sphotos-h-a.akamaihd.net/hphotos-ak-xpf1/v/t34.0-12/p261x260/10937291_825804127481184_28270657_n.jpg?oh=506e58fa5fa8c251ddf0d7faac798cf9&amp;oe=54B861CA&amp;__gda__=1421387552_3b5b1e186c6f624dfbbc6f0a5c7a5b78"/>
          <p:cNvPicPr>
            <a:picLocks noGrp="1"/>
          </p:cNvPicPr>
          <p:nvPr>
            <p:ph sz="quarter" idx="4"/>
          </p:nvPr>
        </p:nvPicPr>
        <p:blipFill>
          <a:blip r:embed="rId4" cstate="print"/>
          <a:stretch>
            <a:fillRect/>
          </a:stretch>
        </p:blipFill>
        <p:spPr bwMode="auto">
          <a:xfrm>
            <a:off x="5076056" y="1447800"/>
            <a:ext cx="2952328" cy="4429472"/>
          </a:xfrm>
          <a:prstGeom prst="rect">
            <a:avLst/>
          </a:prstGeom>
          <a:noFill/>
          <a:ln w="9525">
            <a:noFill/>
            <a:miter lim="800000"/>
            <a:headEnd/>
            <a:tailEnd/>
          </a:ln>
        </p:spPr>
      </p:pic>
      <p:sp>
        <p:nvSpPr>
          <p:cNvPr id="5" name="Textfeld 4"/>
          <p:cNvSpPr txBox="1"/>
          <p:nvPr/>
        </p:nvSpPr>
        <p:spPr>
          <a:xfrm>
            <a:off x="251520" y="6093297"/>
            <a:ext cx="4032448" cy="800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b"/>
            <a:r>
              <a:rPr lang="de-DE" sz="2800" b="1" dirty="0" smtClean="0"/>
              <a:t>2</a:t>
            </a:r>
            <a:r>
              <a:rPr lang="de-DE" sz="2800" dirty="0" smtClean="0"/>
              <a:t>  </a:t>
            </a:r>
            <a:r>
              <a:rPr lang="de-DE" sz="2800" b="1" dirty="0" smtClean="0"/>
              <a:t>WR geb. m. M.</a:t>
            </a:r>
            <a:endParaRPr lang="de-DE" sz="2800" dirty="0" smtClean="0"/>
          </a:p>
          <a:p>
            <a:endParaRPr lang="de-DE" dirty="0"/>
          </a:p>
        </p:txBody>
      </p:sp>
      <p:sp>
        <p:nvSpPr>
          <p:cNvPr id="6" name="Textfeld 5"/>
          <p:cNvSpPr txBox="1"/>
          <p:nvPr/>
        </p:nvSpPr>
        <p:spPr>
          <a:xfrm>
            <a:off x="4860032" y="6057781"/>
            <a:ext cx="4032448" cy="800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b"/>
            <a:r>
              <a:rPr lang="de-DE" sz="2800" b="1" dirty="0" smtClean="0"/>
              <a:t>12</a:t>
            </a:r>
            <a:r>
              <a:rPr lang="de-DE" sz="2800" dirty="0" smtClean="0"/>
              <a:t>  </a:t>
            </a:r>
            <a:r>
              <a:rPr lang="de-DE" sz="2800" b="1" dirty="0" smtClean="0"/>
              <a:t>WR geb. </a:t>
            </a:r>
            <a:r>
              <a:rPr lang="de-DE" sz="2800" b="1" dirty="0" err="1" smtClean="0"/>
              <a:t>o.M</a:t>
            </a:r>
            <a:r>
              <a:rPr lang="de-DE" sz="2800" b="1" dirty="0" smtClean="0"/>
              <a:t>.</a:t>
            </a:r>
            <a:endParaRPr lang="de-DE" sz="2800" dirty="0" smtClean="0"/>
          </a:p>
          <a:p>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332656"/>
            <a:ext cx="8183880" cy="1656184"/>
          </a:xfrm>
        </p:spPr>
        <p:txBody>
          <a:bodyPr>
            <a:normAutofit fontScale="90000"/>
          </a:bodyPr>
          <a:lstStyle/>
          <a:p>
            <a:r>
              <a:rPr lang="de-DE" dirty="0" smtClean="0">
                <a:solidFill>
                  <a:schemeClr val="accent3"/>
                </a:solidFill>
              </a:rPr>
              <a:t/>
            </a:r>
            <a:br>
              <a:rPr lang="de-DE" dirty="0" smtClean="0">
                <a:solidFill>
                  <a:schemeClr val="accent3"/>
                </a:solidFill>
              </a:rPr>
            </a:br>
            <a:r>
              <a:rPr lang="de-DE" sz="2700" i="1" u="sng" dirty="0" smtClean="0">
                <a:solidFill>
                  <a:schemeClr val="accent3"/>
                </a:solidFill>
              </a:rPr>
              <a:t>Folie 19:</a:t>
            </a:r>
            <a:r>
              <a:rPr lang="de-DE" i="1" u="sng" dirty="0" smtClean="0">
                <a:solidFill>
                  <a:schemeClr val="accent3"/>
                </a:solidFill>
              </a:rPr>
              <a:t/>
            </a:r>
            <a:br>
              <a:rPr lang="de-DE" i="1" u="sng" dirty="0" smtClean="0">
                <a:solidFill>
                  <a:schemeClr val="accent3"/>
                </a:solidFill>
              </a:rPr>
            </a:br>
            <a:r>
              <a:rPr lang="de-DE" i="1" u="sng" dirty="0" smtClean="0">
                <a:solidFill>
                  <a:schemeClr val="accent3"/>
                </a:solidFill>
              </a:rPr>
              <a:t>Vergleich zwischen ungebeiztem  Roggen mit und ohne Mykorrhiza</a:t>
            </a:r>
            <a:endParaRPr lang="de-DE" i="1" u="sng" dirty="0">
              <a:solidFill>
                <a:schemeClr val="accent3"/>
              </a:solidFill>
            </a:endParaRPr>
          </a:p>
        </p:txBody>
      </p:sp>
      <p:sp>
        <p:nvSpPr>
          <p:cNvPr id="5" name="Textplatzhalter 4"/>
          <p:cNvSpPr>
            <a:spLocks noGrp="1"/>
          </p:cNvSpPr>
          <p:nvPr>
            <p:ph type="body" idx="1"/>
          </p:nvPr>
        </p:nvSpPr>
        <p:spPr>
          <a:xfrm>
            <a:off x="395536" y="5805264"/>
            <a:ext cx="3931920" cy="792162"/>
          </a:xfrm>
        </p:spPr>
        <p:txBody>
          <a:bodyPr>
            <a:normAutofit fontScale="92500" lnSpcReduction="10000"/>
          </a:bodyPr>
          <a:lstStyle/>
          <a:p>
            <a:r>
              <a:rPr lang="de-DE" dirty="0" smtClean="0"/>
              <a:t>Kasten Nr. 11 o. B. mit  Mykorrhiza</a:t>
            </a:r>
            <a:endParaRPr lang="de-DE" dirty="0"/>
          </a:p>
        </p:txBody>
      </p:sp>
      <p:sp>
        <p:nvSpPr>
          <p:cNvPr id="7" name="Textplatzhalter 6"/>
          <p:cNvSpPr>
            <a:spLocks noGrp="1"/>
          </p:cNvSpPr>
          <p:nvPr>
            <p:ph type="body" sz="half" idx="3"/>
          </p:nvPr>
        </p:nvSpPr>
        <p:spPr>
          <a:xfrm>
            <a:off x="4788024" y="5733256"/>
            <a:ext cx="3931920" cy="792162"/>
          </a:xfrm>
        </p:spPr>
        <p:txBody>
          <a:bodyPr>
            <a:normAutofit fontScale="92500" lnSpcReduction="10000"/>
          </a:bodyPr>
          <a:lstStyle/>
          <a:p>
            <a:r>
              <a:rPr lang="de-DE" dirty="0" smtClean="0"/>
              <a:t>Kasten Nr. 14 o. B. ohne Mykorrhiza</a:t>
            </a:r>
            <a:endParaRPr lang="de-DE" dirty="0"/>
          </a:p>
        </p:txBody>
      </p:sp>
      <p:pic>
        <p:nvPicPr>
          <p:cNvPr id="9" name="Inhaltsplatzhalter 8" descr="IMG_1957Kasten 2 .jpg"/>
          <p:cNvPicPr>
            <a:picLocks noGrp="1" noChangeAspect="1"/>
          </p:cNvPicPr>
          <p:nvPr>
            <p:ph sz="quarter" idx="2"/>
          </p:nvPr>
        </p:nvPicPr>
        <p:blipFill>
          <a:blip r:embed="rId3" cstate="print"/>
          <a:stretch>
            <a:fillRect/>
          </a:stretch>
        </p:blipFill>
        <p:spPr>
          <a:xfrm>
            <a:off x="395536" y="2492896"/>
            <a:ext cx="3930650" cy="3098203"/>
          </a:xfrm>
        </p:spPr>
      </p:pic>
      <p:pic>
        <p:nvPicPr>
          <p:cNvPr id="10" name="Inhaltsplatzhalter 9" descr="IMG_1958 kasten14 .jpg"/>
          <p:cNvPicPr>
            <a:picLocks noGrp="1" noChangeAspect="1"/>
          </p:cNvPicPr>
          <p:nvPr>
            <p:ph sz="quarter" idx="4"/>
          </p:nvPr>
        </p:nvPicPr>
        <p:blipFill>
          <a:blip r:embed="rId4" cstate="print"/>
          <a:stretch>
            <a:fillRect/>
          </a:stretch>
        </p:blipFill>
        <p:spPr>
          <a:xfrm>
            <a:off x="4644008" y="2492896"/>
            <a:ext cx="3930650" cy="293033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de-DE" sz="3200" i="1" u="sng" dirty="0" smtClean="0">
                <a:solidFill>
                  <a:schemeClr val="accent3"/>
                </a:solidFill>
              </a:rPr>
              <a:t>Folie 2: Gliederung </a:t>
            </a:r>
            <a:endParaRPr lang="de-DE" sz="3200" i="1" u="sng" dirty="0">
              <a:solidFill>
                <a:schemeClr val="accent3"/>
              </a:solidFill>
            </a:endParaRPr>
          </a:p>
        </p:txBody>
      </p:sp>
      <p:sp>
        <p:nvSpPr>
          <p:cNvPr id="3" name="Inhaltsplatzhalter 2"/>
          <p:cNvSpPr>
            <a:spLocks noGrp="1"/>
          </p:cNvSpPr>
          <p:nvPr>
            <p:ph idx="1"/>
          </p:nvPr>
        </p:nvSpPr>
        <p:spPr>
          <a:xfrm>
            <a:off x="0" y="836712"/>
            <a:ext cx="9144000" cy="6021288"/>
          </a:xfrm>
          <a:solidFill>
            <a:schemeClr val="tx2">
              <a:lumMod val="10000"/>
              <a:lumOff val="90000"/>
            </a:schemeClr>
          </a:solidFill>
        </p:spPr>
        <p:txBody>
          <a:bodyPr>
            <a:normAutofit fontScale="77500" lnSpcReduction="20000"/>
          </a:bodyPr>
          <a:lstStyle/>
          <a:p>
            <a:pPr marL="514350" indent="-514350">
              <a:buNone/>
            </a:pPr>
            <a:r>
              <a:rPr lang="de-DE" dirty="0" smtClean="0">
                <a:solidFill>
                  <a:srgbClr val="002060"/>
                </a:solidFill>
              </a:rPr>
              <a:t>1. Einleitung </a:t>
            </a:r>
          </a:p>
          <a:p>
            <a:pPr marL="514350" indent="-514350">
              <a:buAutoNum type="arabicPeriod"/>
            </a:pPr>
            <a:endParaRPr lang="de-DE" sz="100" dirty="0" smtClean="0">
              <a:solidFill>
                <a:srgbClr val="002060"/>
              </a:solidFill>
            </a:endParaRPr>
          </a:p>
          <a:p>
            <a:pPr marL="514350" indent="-514350">
              <a:buNone/>
            </a:pPr>
            <a:r>
              <a:rPr lang="de-DE" dirty="0" smtClean="0">
                <a:solidFill>
                  <a:srgbClr val="002060"/>
                </a:solidFill>
              </a:rPr>
              <a:t>2. Was man über Mykorrhizen wissen sollte </a:t>
            </a:r>
          </a:p>
          <a:p>
            <a:pPr marL="514350" indent="-514350">
              <a:buNone/>
            </a:pPr>
            <a:r>
              <a:rPr lang="de-DE" dirty="0" smtClean="0">
                <a:solidFill>
                  <a:srgbClr val="002060"/>
                </a:solidFill>
              </a:rPr>
              <a:t>	a. Entwicklung und Alter der Mykorrhizen </a:t>
            </a:r>
          </a:p>
          <a:p>
            <a:pPr marL="514350" indent="-514350">
              <a:buNone/>
            </a:pPr>
            <a:r>
              <a:rPr lang="de-DE" dirty="0" smtClean="0">
                <a:solidFill>
                  <a:srgbClr val="002060"/>
                </a:solidFill>
              </a:rPr>
              <a:t>	b. Anpassung der Mykorrhizen an Landschaft und  </a:t>
            </a:r>
          </a:p>
          <a:p>
            <a:pPr marL="514350" indent="-514350">
              <a:buNone/>
            </a:pPr>
            <a:r>
              <a:rPr lang="de-DE" dirty="0" smtClean="0">
                <a:solidFill>
                  <a:srgbClr val="002060"/>
                </a:solidFill>
              </a:rPr>
              <a:t>         Kulturpflanzen</a:t>
            </a:r>
          </a:p>
          <a:p>
            <a:pPr marL="514350" indent="-514350">
              <a:buNone/>
            </a:pPr>
            <a:r>
              <a:rPr lang="de-DE" dirty="0" smtClean="0">
                <a:solidFill>
                  <a:srgbClr val="002060"/>
                </a:solidFill>
              </a:rPr>
              <a:t>	c. Mykorrhizen-Typen</a:t>
            </a:r>
          </a:p>
          <a:p>
            <a:pPr marL="514350" indent="-514350">
              <a:buNone/>
            </a:pPr>
            <a:r>
              <a:rPr lang="de-DE" dirty="0" smtClean="0">
                <a:solidFill>
                  <a:srgbClr val="002060"/>
                </a:solidFill>
              </a:rPr>
              <a:t>	d. Symbiose zwischen Mykorrhizen und Kulturpflanzen</a:t>
            </a:r>
          </a:p>
          <a:p>
            <a:pPr marL="514350" indent="-514350">
              <a:buNone/>
            </a:pPr>
            <a:r>
              <a:rPr lang="de-DE" dirty="0" smtClean="0">
                <a:solidFill>
                  <a:srgbClr val="002060"/>
                </a:solidFill>
              </a:rPr>
              <a:t>	e. Möglichkeiten, Kulturpflanzen mit Mykorrhizen </a:t>
            </a:r>
          </a:p>
          <a:p>
            <a:pPr marL="514350" indent="-514350">
              <a:buNone/>
            </a:pPr>
            <a:r>
              <a:rPr lang="de-DE" dirty="0" smtClean="0">
                <a:solidFill>
                  <a:srgbClr val="002060"/>
                </a:solidFill>
              </a:rPr>
              <a:t>         anzureichern</a:t>
            </a:r>
          </a:p>
          <a:p>
            <a:pPr marL="514350" indent="-514350">
              <a:buNone/>
            </a:pPr>
            <a:endParaRPr lang="de-DE" sz="100" dirty="0" smtClean="0">
              <a:solidFill>
                <a:srgbClr val="002060"/>
              </a:solidFill>
            </a:endParaRPr>
          </a:p>
          <a:p>
            <a:pPr marL="514350" indent="-514350">
              <a:buNone/>
            </a:pPr>
            <a:r>
              <a:rPr lang="de-DE" dirty="0" smtClean="0">
                <a:solidFill>
                  <a:srgbClr val="002060"/>
                </a:solidFill>
              </a:rPr>
              <a:t>3. Versuchsbeschreibung</a:t>
            </a:r>
          </a:p>
          <a:p>
            <a:pPr marL="514350" indent="-514350">
              <a:buNone/>
            </a:pPr>
            <a:r>
              <a:rPr lang="de-DE" dirty="0" smtClean="0">
                <a:solidFill>
                  <a:srgbClr val="002060"/>
                </a:solidFill>
              </a:rPr>
              <a:t>	a. Vorbereitung der Versuche Teil A und B</a:t>
            </a:r>
          </a:p>
          <a:p>
            <a:pPr marL="514350" indent="-514350">
              <a:buNone/>
            </a:pPr>
            <a:r>
              <a:rPr lang="de-DE" dirty="0" smtClean="0">
                <a:solidFill>
                  <a:srgbClr val="002060"/>
                </a:solidFill>
              </a:rPr>
              <a:t>     	b. Befüllung und Fertigstellung der Aussaatkästen Teil A   </a:t>
            </a:r>
          </a:p>
          <a:p>
            <a:pPr marL="514350" indent="-514350">
              <a:buNone/>
            </a:pPr>
            <a:r>
              <a:rPr lang="de-DE" dirty="0" smtClean="0">
                <a:solidFill>
                  <a:srgbClr val="002060"/>
                </a:solidFill>
              </a:rPr>
              <a:t>         und Impfung des Saatgutes Teil B</a:t>
            </a:r>
          </a:p>
          <a:p>
            <a:pPr marL="514350" indent="-514350">
              <a:buNone/>
            </a:pPr>
            <a:r>
              <a:rPr lang="de-DE" dirty="0" smtClean="0">
                <a:solidFill>
                  <a:srgbClr val="002060"/>
                </a:solidFill>
              </a:rPr>
              <a:t>     	c. So ist unser Impfstoff verpackt</a:t>
            </a:r>
          </a:p>
          <a:p>
            <a:pPr marL="514350" indent="-514350">
              <a:buNone/>
            </a:pPr>
            <a:r>
              <a:rPr lang="de-DE" dirty="0" smtClean="0">
                <a:solidFill>
                  <a:srgbClr val="002060"/>
                </a:solidFill>
              </a:rPr>
              <a:t>     	d</a:t>
            </a:r>
            <a:r>
              <a:rPr lang="de-DE" sz="2600" dirty="0" smtClean="0">
                <a:solidFill>
                  <a:srgbClr val="002060"/>
                </a:solidFill>
              </a:rPr>
              <a:t>. </a:t>
            </a:r>
            <a:r>
              <a:rPr lang="de-DE" dirty="0" smtClean="0">
                <a:solidFill>
                  <a:srgbClr val="002060"/>
                </a:solidFill>
              </a:rPr>
              <a:t>Berechnung und Durchführung der Aussaat</a:t>
            </a:r>
          </a:p>
          <a:p>
            <a:pPr marL="514350" indent="-514350">
              <a:buNone/>
            </a:pPr>
            <a:r>
              <a:rPr lang="de-DE" dirty="0" smtClean="0">
                <a:solidFill>
                  <a:srgbClr val="002060"/>
                </a:solidFill>
              </a:rPr>
              <a:t>   	e. Anlage der Versuchsvarianten Teil A und B</a:t>
            </a:r>
          </a:p>
          <a:p>
            <a:pPr marL="514350" indent="-514350">
              <a:buNone/>
            </a:pPr>
            <a:endParaRPr lang="de-DE" sz="100" dirty="0" smtClean="0">
              <a:solidFill>
                <a:srgbClr val="002060"/>
              </a:solidFill>
            </a:endParaRPr>
          </a:p>
          <a:p>
            <a:pPr marL="514350" indent="-514350">
              <a:buNone/>
            </a:pPr>
            <a:r>
              <a:rPr lang="de-DE" dirty="0" smtClean="0">
                <a:solidFill>
                  <a:srgbClr val="002060"/>
                </a:solidFill>
              </a:rPr>
              <a:t>4. Erste Versuchsergebnisse </a:t>
            </a:r>
          </a:p>
          <a:p>
            <a:pPr marL="514350" indent="-514350">
              <a:buNone/>
            </a:pPr>
            <a:r>
              <a:rPr lang="de-DE" dirty="0" smtClean="0">
                <a:solidFill>
                  <a:srgbClr val="002060"/>
                </a:solidFill>
              </a:rPr>
              <a:t>    Auswertung </a:t>
            </a:r>
          </a:p>
          <a:p>
            <a:pPr marL="514350" indent="-514350">
              <a:buAutoNum type="arabicPeriod"/>
            </a:pPr>
            <a:endParaRPr lang="de-D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1268760"/>
            <a:ext cx="9143999" cy="14192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51520" y="2852936"/>
            <a:ext cx="9142413" cy="14954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3528" y="4509120"/>
            <a:ext cx="9085263" cy="124777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51520" y="6021288"/>
            <a:ext cx="9144000" cy="127635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0" y="0"/>
            <a:ext cx="9396536" cy="1038225"/>
          </a:xfrm>
          <a:prstGeom prst="rect">
            <a:avLst/>
          </a:prstGeom>
          <a:noFill/>
          <a:ln w="9525">
            <a:noFill/>
            <a:miter lim="800000"/>
            <a:headEnd/>
            <a:tailEnd/>
          </a:ln>
        </p:spPr>
      </p:pic>
      <p:sp>
        <p:nvSpPr>
          <p:cNvPr id="8" name="Textfeld 7"/>
          <p:cNvSpPr txBox="1"/>
          <p:nvPr/>
        </p:nvSpPr>
        <p:spPr>
          <a:xfrm>
            <a:off x="0" y="1052736"/>
            <a:ext cx="2267744" cy="1600438"/>
          </a:xfrm>
          <a:prstGeom prst="rect">
            <a:avLst/>
          </a:prstGeom>
          <a:solidFill>
            <a:srgbClr val="FFFF00"/>
          </a:solidFill>
        </p:spPr>
        <p:txBody>
          <a:bodyPr wrap="square" rtlCol="0">
            <a:spAutoFit/>
          </a:bodyPr>
          <a:lstStyle/>
          <a:p>
            <a:r>
              <a:rPr lang="de-DE" b="1" i="1" u="sng" dirty="0" smtClean="0">
                <a:latin typeface="Calibri" pitchFamily="34" charset="0"/>
              </a:rPr>
              <a:t>Nr. 20 WR. geb. mM.</a:t>
            </a:r>
          </a:p>
          <a:p>
            <a:r>
              <a:rPr lang="de-DE" sz="1600" b="1" dirty="0" smtClean="0">
                <a:latin typeface="Calibri" pitchFamily="34" charset="0"/>
              </a:rPr>
              <a:t>Benotung:</a:t>
            </a:r>
          </a:p>
          <a:p>
            <a:r>
              <a:rPr lang="de-DE" sz="1600" b="1" dirty="0" smtClean="0">
                <a:latin typeface="Calibri" pitchFamily="34" charset="0"/>
              </a:rPr>
              <a:t>Ährenzahl: 2,  - Länge 1                      </a:t>
            </a:r>
          </a:p>
          <a:p>
            <a:r>
              <a:rPr lang="de-DE" sz="1600" b="1" dirty="0" smtClean="0">
                <a:latin typeface="Calibri" pitchFamily="34" charset="0"/>
              </a:rPr>
              <a:t>Bodenausspülung: 3</a:t>
            </a:r>
          </a:p>
          <a:p>
            <a:r>
              <a:rPr lang="de-DE" sz="1600" b="1" dirty="0" smtClean="0">
                <a:latin typeface="Calibri" pitchFamily="34" charset="0"/>
              </a:rPr>
              <a:t>Wurzelverzwg:2, Dicke 1 </a:t>
            </a:r>
          </a:p>
          <a:p>
            <a:r>
              <a:rPr lang="de-DE" sz="1600" b="1" dirty="0" smtClean="0">
                <a:latin typeface="Calibri" pitchFamily="34" charset="0"/>
              </a:rPr>
              <a:t>Mykorrhizabildung: 1</a:t>
            </a:r>
          </a:p>
        </p:txBody>
      </p:sp>
      <p:sp>
        <p:nvSpPr>
          <p:cNvPr id="9" name="Rechteck 8"/>
          <p:cNvSpPr/>
          <p:nvPr/>
        </p:nvSpPr>
        <p:spPr>
          <a:xfrm>
            <a:off x="2195736" y="1052736"/>
            <a:ext cx="7200800"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rgbClr val="293732"/>
                </a:solidFill>
              </a:rPr>
              <a:t>WR = Winterroggen, geb. = gebeizt, mM = mit Mykorrhiza</a:t>
            </a:r>
            <a:endParaRPr lang="de-DE" dirty="0">
              <a:solidFill>
                <a:srgbClr val="293732"/>
              </a:solidFill>
            </a:endParaRPr>
          </a:p>
        </p:txBody>
      </p:sp>
      <p:sp>
        <p:nvSpPr>
          <p:cNvPr id="11" name="Textfeld 10"/>
          <p:cNvSpPr txBox="1"/>
          <p:nvPr/>
        </p:nvSpPr>
        <p:spPr>
          <a:xfrm>
            <a:off x="0" y="2636912"/>
            <a:ext cx="2195736" cy="1600438"/>
          </a:xfrm>
          <a:prstGeom prst="rect">
            <a:avLst/>
          </a:prstGeom>
          <a:solidFill>
            <a:srgbClr val="92D050"/>
          </a:solidFill>
        </p:spPr>
        <p:txBody>
          <a:bodyPr wrap="square" rtlCol="0">
            <a:spAutoFit/>
          </a:bodyPr>
          <a:lstStyle/>
          <a:p>
            <a:r>
              <a:rPr lang="de-DE" b="1" i="1" u="sng" dirty="0" smtClean="0">
                <a:latin typeface="Calibri" pitchFamily="34" charset="0"/>
              </a:rPr>
              <a:t>Nr. 8 WR. geb. mM.</a:t>
            </a:r>
          </a:p>
          <a:p>
            <a:r>
              <a:rPr lang="de-DE" sz="1600" b="1" dirty="0" smtClean="0">
                <a:latin typeface="Calibri" pitchFamily="34" charset="0"/>
              </a:rPr>
              <a:t>Benotung:</a:t>
            </a:r>
          </a:p>
          <a:p>
            <a:r>
              <a:rPr lang="de-DE" sz="1600" b="1" dirty="0" smtClean="0">
                <a:latin typeface="Calibri" pitchFamily="34" charset="0"/>
              </a:rPr>
              <a:t>Ährenzahl: 1 , -Länge 2                        </a:t>
            </a:r>
          </a:p>
          <a:p>
            <a:r>
              <a:rPr lang="de-DE" sz="1600" b="1" dirty="0" smtClean="0">
                <a:latin typeface="Calibri" pitchFamily="34" charset="0"/>
              </a:rPr>
              <a:t>Bodenausspülung: 4</a:t>
            </a:r>
          </a:p>
          <a:p>
            <a:r>
              <a:rPr lang="de-DE" sz="1600" b="1" dirty="0" err="1" smtClean="0">
                <a:latin typeface="Calibri" pitchFamily="34" charset="0"/>
              </a:rPr>
              <a:t>Wurzelverzwg</a:t>
            </a:r>
            <a:r>
              <a:rPr lang="de-DE" sz="1600" b="1" dirty="0" smtClean="0">
                <a:latin typeface="Calibri" pitchFamily="34" charset="0"/>
              </a:rPr>
              <a:t>.:, Dicke 2</a:t>
            </a:r>
          </a:p>
          <a:p>
            <a:r>
              <a:rPr lang="de-DE" sz="1600" b="1" dirty="0" err="1" smtClean="0">
                <a:latin typeface="Calibri" pitchFamily="34" charset="0"/>
              </a:rPr>
              <a:t>Mykorrhizabildung</a:t>
            </a:r>
            <a:r>
              <a:rPr lang="de-DE" sz="1600" b="1" dirty="0" smtClean="0">
                <a:latin typeface="Calibri" pitchFamily="34" charset="0"/>
              </a:rPr>
              <a:t>: 2</a:t>
            </a:r>
          </a:p>
        </p:txBody>
      </p:sp>
      <p:sp>
        <p:nvSpPr>
          <p:cNvPr id="12" name="Textfeld 11"/>
          <p:cNvSpPr txBox="1"/>
          <p:nvPr/>
        </p:nvSpPr>
        <p:spPr>
          <a:xfrm>
            <a:off x="0" y="4221088"/>
            <a:ext cx="2195736" cy="1600438"/>
          </a:xfrm>
          <a:prstGeom prst="rect">
            <a:avLst/>
          </a:prstGeom>
          <a:solidFill>
            <a:srgbClr val="FFFF00"/>
          </a:solidFill>
        </p:spPr>
        <p:txBody>
          <a:bodyPr wrap="square" rtlCol="0">
            <a:spAutoFit/>
          </a:bodyPr>
          <a:lstStyle/>
          <a:p>
            <a:r>
              <a:rPr lang="de-DE" b="1" i="1" u="sng" dirty="0" smtClean="0">
                <a:latin typeface="Calibri" pitchFamily="34" charset="0"/>
              </a:rPr>
              <a:t>Nr. 16  TTC. oB. oM.</a:t>
            </a:r>
          </a:p>
          <a:p>
            <a:r>
              <a:rPr lang="de-DE" sz="1600" b="1" dirty="0" smtClean="0">
                <a:latin typeface="Calibri" pitchFamily="34" charset="0"/>
              </a:rPr>
              <a:t>Benotung:</a:t>
            </a:r>
          </a:p>
          <a:p>
            <a:r>
              <a:rPr lang="de-DE" sz="1600" b="1" dirty="0" smtClean="0">
                <a:latin typeface="Calibri" pitchFamily="34" charset="0"/>
              </a:rPr>
              <a:t>Ährenzahl: 5  -Länge 2                      </a:t>
            </a:r>
          </a:p>
          <a:p>
            <a:r>
              <a:rPr lang="de-DE" sz="1600" b="1" dirty="0" smtClean="0">
                <a:latin typeface="Calibri" pitchFamily="34" charset="0"/>
              </a:rPr>
              <a:t>Bodenausspülung: 5</a:t>
            </a:r>
          </a:p>
          <a:p>
            <a:r>
              <a:rPr lang="de-DE" sz="1600" b="1" dirty="0" smtClean="0">
                <a:latin typeface="Calibri" pitchFamily="34" charset="0"/>
              </a:rPr>
              <a:t>Wurzelverzwg:3 Dicke 3</a:t>
            </a:r>
          </a:p>
          <a:p>
            <a:r>
              <a:rPr lang="de-DE" sz="1600" b="1" dirty="0" smtClean="0">
                <a:latin typeface="Calibri" pitchFamily="34" charset="0"/>
              </a:rPr>
              <a:t>Mykorrhizabildung: 4</a:t>
            </a:r>
          </a:p>
        </p:txBody>
      </p:sp>
      <p:sp>
        <p:nvSpPr>
          <p:cNvPr id="13" name="Textfeld 12"/>
          <p:cNvSpPr txBox="1"/>
          <p:nvPr/>
        </p:nvSpPr>
        <p:spPr>
          <a:xfrm>
            <a:off x="0" y="5733256"/>
            <a:ext cx="2195736" cy="1600438"/>
          </a:xfrm>
          <a:prstGeom prst="rect">
            <a:avLst/>
          </a:prstGeom>
          <a:solidFill>
            <a:srgbClr val="FF0000"/>
          </a:solidFill>
          <a:ln>
            <a:solidFill>
              <a:srgbClr val="FF0000"/>
            </a:solidFill>
          </a:ln>
        </p:spPr>
        <p:txBody>
          <a:bodyPr wrap="square" rtlCol="0">
            <a:spAutoFit/>
          </a:bodyPr>
          <a:lstStyle/>
          <a:p>
            <a:r>
              <a:rPr lang="de-DE" b="1" i="1" u="sng" dirty="0" smtClean="0">
                <a:latin typeface="Calibri" pitchFamily="34" charset="0"/>
              </a:rPr>
              <a:t>Nr.6 </a:t>
            </a:r>
            <a:r>
              <a:rPr lang="de-DE" b="1" i="1" u="sng" dirty="0" err="1" smtClean="0">
                <a:latin typeface="Calibri" pitchFamily="34" charset="0"/>
              </a:rPr>
              <a:t>Woll</a:t>
            </a:r>
            <a:r>
              <a:rPr lang="de-DE" b="1" i="1" u="sng" dirty="0" smtClean="0">
                <a:latin typeface="Calibri" pitchFamily="34" charset="0"/>
              </a:rPr>
              <a:t>. Honiggras</a:t>
            </a:r>
          </a:p>
          <a:p>
            <a:r>
              <a:rPr lang="de-DE" sz="1600" b="1" dirty="0" smtClean="0">
                <a:latin typeface="Calibri" pitchFamily="34" charset="0"/>
              </a:rPr>
              <a:t>Benotung:</a:t>
            </a:r>
          </a:p>
          <a:p>
            <a:r>
              <a:rPr lang="de-DE" sz="1600" b="1" dirty="0" smtClean="0">
                <a:latin typeface="Calibri" pitchFamily="34" charset="0"/>
              </a:rPr>
              <a:t>Bestand: HF=6, WHG =1                          </a:t>
            </a:r>
          </a:p>
          <a:p>
            <a:r>
              <a:rPr lang="de-DE" sz="1600" b="1" dirty="0" smtClean="0">
                <a:latin typeface="Calibri" pitchFamily="34" charset="0"/>
              </a:rPr>
              <a:t>Bodenausspülung: 5</a:t>
            </a:r>
          </a:p>
          <a:p>
            <a:r>
              <a:rPr lang="de-DE" sz="1600" b="1" dirty="0" smtClean="0">
                <a:latin typeface="Calibri" pitchFamily="34" charset="0"/>
              </a:rPr>
              <a:t>Wurzelverzwg:4 Dicke 4</a:t>
            </a:r>
          </a:p>
          <a:p>
            <a:r>
              <a:rPr lang="de-DE" sz="1600" b="1" dirty="0" smtClean="0">
                <a:latin typeface="Calibri" pitchFamily="34" charset="0"/>
              </a:rPr>
              <a:t>Mykorrhizabildung: 5</a:t>
            </a:r>
          </a:p>
        </p:txBody>
      </p:sp>
      <p:sp>
        <p:nvSpPr>
          <p:cNvPr id="14" name="Rechteck 13"/>
          <p:cNvSpPr/>
          <p:nvPr/>
        </p:nvSpPr>
        <p:spPr>
          <a:xfrm>
            <a:off x="2195736" y="2636912"/>
            <a:ext cx="7200800" cy="21602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rgbClr val="293732"/>
                </a:solidFill>
              </a:rPr>
              <a:t>WR = Winterroggen, geb. = gebeizt, mM. = mit Mykorrhiza</a:t>
            </a:r>
            <a:endParaRPr lang="de-DE" dirty="0">
              <a:solidFill>
                <a:srgbClr val="293732"/>
              </a:solidFill>
            </a:endParaRPr>
          </a:p>
        </p:txBody>
      </p:sp>
      <p:sp>
        <p:nvSpPr>
          <p:cNvPr id="15" name="Rechteck 14"/>
          <p:cNvSpPr/>
          <p:nvPr/>
        </p:nvSpPr>
        <p:spPr>
          <a:xfrm>
            <a:off x="2195736" y="4221088"/>
            <a:ext cx="7200800"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rgbClr val="293732"/>
                </a:solidFill>
              </a:rPr>
              <a:t>TTC = Triticale, oB. = ohne Beize, oM. = ohne Mykorrhiza</a:t>
            </a:r>
            <a:endParaRPr lang="de-DE" dirty="0">
              <a:solidFill>
                <a:srgbClr val="293732"/>
              </a:solidFill>
            </a:endParaRPr>
          </a:p>
        </p:txBody>
      </p:sp>
      <p:sp>
        <p:nvSpPr>
          <p:cNvPr id="16" name="Rechteck 15"/>
          <p:cNvSpPr/>
          <p:nvPr/>
        </p:nvSpPr>
        <p:spPr>
          <a:xfrm>
            <a:off x="2195736" y="5733256"/>
            <a:ext cx="7200800" cy="2880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HF = Hauptfrucht, WHG = Wolliges Honiggras</a:t>
            </a:r>
            <a:endParaRPr lang="de-DE" dirty="0"/>
          </a:p>
        </p:txBody>
      </p:sp>
      <p:sp>
        <p:nvSpPr>
          <p:cNvPr id="17" name="Rechteck 16"/>
          <p:cNvSpPr/>
          <p:nvPr/>
        </p:nvSpPr>
        <p:spPr>
          <a:xfrm>
            <a:off x="2267744" y="7173416"/>
            <a:ext cx="712879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0" y="0"/>
            <a:ext cx="9396536" cy="369332"/>
          </a:xfrm>
          <a:prstGeom prst="rect">
            <a:avLst/>
          </a:prstGeom>
          <a:solidFill>
            <a:schemeClr val="accent4">
              <a:lumMod val="60000"/>
              <a:lumOff val="40000"/>
            </a:schemeClr>
          </a:solidFill>
        </p:spPr>
        <p:txBody>
          <a:bodyPr wrap="square" rtlCol="0">
            <a:spAutoFit/>
          </a:bodyPr>
          <a:lstStyle/>
          <a:p>
            <a:r>
              <a:rPr lang="de-DE" b="1" dirty="0" smtClean="0"/>
              <a:t>  Folie 20: Extrembeispiele im Vergleich mit Benotung n. Schulnoten </a:t>
            </a:r>
            <a:endParaRPr lang="de-DE"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
            <a:r>
              <a:rPr lang="de-DE" b="1" i="1" u="sng" dirty="0" smtClean="0"/>
              <a:t>Folie 21: Parzellen mit Extremwerten, Vergleich von </a:t>
            </a:r>
            <a:r>
              <a:rPr lang="de-DE" b="1" i="1" u="sng" dirty="0" err="1" smtClean="0"/>
              <a:t>Bodenaus-spülung</a:t>
            </a:r>
            <a:r>
              <a:rPr lang="de-DE" b="1" i="1" u="sng" dirty="0" smtClean="0"/>
              <a:t>, Trockenraumgewicht, Feldkapazität und Humusgehalt </a:t>
            </a:r>
          </a:p>
        </p:txBody>
      </p:sp>
      <p:graphicFrame>
        <p:nvGraphicFramePr>
          <p:cNvPr id="3" name="Tabelle 2"/>
          <p:cNvGraphicFramePr>
            <a:graphicFrameLocks noGrp="1"/>
          </p:cNvGraphicFramePr>
          <p:nvPr/>
        </p:nvGraphicFramePr>
        <p:xfrm>
          <a:off x="0" y="692697"/>
          <a:ext cx="2699792" cy="7195579"/>
        </p:xfrm>
        <a:graphic>
          <a:graphicData uri="http://schemas.openxmlformats.org/drawingml/2006/table">
            <a:tbl>
              <a:tblPr firstRow="1" bandRow="1">
                <a:tableStyleId>{5C22544A-7EE6-4342-B048-85BDC9FD1C3A}</a:tableStyleId>
              </a:tblPr>
              <a:tblGrid>
                <a:gridCol w="1447458"/>
                <a:gridCol w="1252334"/>
              </a:tblGrid>
              <a:tr h="1152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dirty="0" smtClean="0">
                          <a:solidFill>
                            <a:schemeClr val="tx1"/>
                          </a:solidFill>
                          <a:latin typeface="Calibri"/>
                        </a:rPr>
                        <a:t> Versuchs-</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dirty="0" smtClean="0">
                          <a:solidFill>
                            <a:schemeClr val="tx1"/>
                          </a:solidFill>
                          <a:latin typeface="Calibri"/>
                        </a:rPr>
                        <a:t> varianten</a:t>
                      </a:r>
                    </a:p>
                  </a:txBody>
                  <a:tcPr>
                    <a:solidFill>
                      <a:srgbClr val="92D050"/>
                    </a:solidFill>
                  </a:tcPr>
                </a:tc>
                <a:tc>
                  <a:txBody>
                    <a:bodyPr/>
                    <a:lstStyle/>
                    <a:p>
                      <a:r>
                        <a:rPr lang="de-DE" sz="1400" dirty="0" smtClean="0">
                          <a:solidFill>
                            <a:schemeClr val="tx1"/>
                          </a:solidFill>
                        </a:rPr>
                        <a:t>Maximale</a:t>
                      </a:r>
                    </a:p>
                    <a:p>
                      <a:r>
                        <a:rPr lang="de-DE" sz="1400" dirty="0" smtClean="0">
                          <a:solidFill>
                            <a:schemeClr val="tx1"/>
                          </a:solidFill>
                        </a:rPr>
                        <a:t>Boden-</a:t>
                      </a:r>
                    </a:p>
                    <a:p>
                      <a:r>
                        <a:rPr lang="de-DE" sz="1400" dirty="0" smtClean="0">
                          <a:solidFill>
                            <a:schemeClr val="tx1"/>
                          </a:solidFill>
                        </a:rPr>
                        <a:t>Verluste</a:t>
                      </a:r>
                      <a:r>
                        <a:rPr lang="de-DE" sz="1400" baseline="0" dirty="0" smtClean="0">
                          <a:solidFill>
                            <a:schemeClr val="tx1"/>
                          </a:solidFill>
                        </a:rPr>
                        <a:t> </a:t>
                      </a:r>
                    </a:p>
                    <a:p>
                      <a:r>
                        <a:rPr lang="de-DE" sz="1400" baseline="0" dirty="0" smtClean="0">
                          <a:solidFill>
                            <a:schemeClr val="tx1"/>
                          </a:solidFill>
                        </a:rPr>
                        <a:t>in Gew. %</a:t>
                      </a:r>
                      <a:endParaRPr lang="de-DE" sz="1400" dirty="0" smtClean="0">
                        <a:solidFill>
                          <a:schemeClr val="tx1"/>
                        </a:solidFill>
                      </a:endParaRPr>
                    </a:p>
                    <a:p>
                      <a:pPr algn="l" fontAlgn="b"/>
                      <a:endParaRPr lang="de-DE" sz="1400" b="1" i="0" u="none" strike="noStrike" dirty="0" smtClean="0">
                        <a:solidFill>
                          <a:schemeClr val="tx1"/>
                        </a:solidFill>
                        <a:latin typeface="Calibri"/>
                      </a:endParaRPr>
                    </a:p>
                  </a:txBody>
                  <a:tcPr marL="0" marR="0" marT="0" marB="0">
                    <a:solidFill>
                      <a:srgbClr val="92D050"/>
                    </a:solidFill>
                  </a:tcPr>
                </a:tc>
              </a:tr>
              <a:tr h="576064">
                <a:tc>
                  <a:txBody>
                    <a:bodyPr/>
                    <a:lstStyle/>
                    <a:p>
                      <a:r>
                        <a:rPr lang="de-DE" sz="1400" b="1" i="1" u="sng" dirty="0" smtClean="0">
                          <a:solidFill>
                            <a:srgbClr val="002060"/>
                          </a:solidFill>
                        </a:rPr>
                        <a:t>Nr.8</a:t>
                      </a:r>
                    </a:p>
                    <a:p>
                      <a:r>
                        <a:rPr lang="de-DE" sz="1400" b="1" dirty="0" smtClean="0">
                          <a:solidFill>
                            <a:srgbClr val="002060"/>
                          </a:solidFill>
                        </a:rPr>
                        <a:t>WR </a:t>
                      </a:r>
                      <a:r>
                        <a:rPr lang="de-DE" sz="1400" b="1" dirty="0" err="1" smtClean="0">
                          <a:solidFill>
                            <a:srgbClr val="002060"/>
                          </a:solidFill>
                        </a:rPr>
                        <a:t>geb.</a:t>
                      </a:r>
                      <a:r>
                        <a:rPr lang="de-DE" sz="1400" b="1" baseline="0" dirty="0" err="1" smtClean="0">
                          <a:solidFill>
                            <a:srgbClr val="002060"/>
                          </a:solidFill>
                        </a:rPr>
                        <a:t>mM</a:t>
                      </a:r>
                      <a:r>
                        <a:rPr lang="de-DE" sz="1600" b="1" baseline="0" dirty="0" smtClean="0">
                          <a:solidFill>
                            <a:srgbClr val="002060"/>
                          </a:solidFill>
                        </a:rPr>
                        <a:t>.</a:t>
                      </a:r>
                    </a:p>
                    <a:p>
                      <a:r>
                        <a:rPr lang="de-DE" sz="1400" b="1" baseline="0" dirty="0" smtClean="0">
                          <a:solidFill>
                            <a:srgbClr val="002060"/>
                          </a:solidFill>
                        </a:rPr>
                        <a:t>Note: 2</a:t>
                      </a:r>
                      <a:endParaRPr lang="de-DE" sz="1400" b="1" dirty="0">
                        <a:solidFill>
                          <a:srgbClr val="002060"/>
                        </a:solidFill>
                      </a:endParaRPr>
                    </a:p>
                  </a:txBody>
                  <a:tcPr anchor="ctr"/>
                </a:tc>
                <a:tc>
                  <a:txBody>
                    <a:bodyPr/>
                    <a:lstStyle/>
                    <a:p>
                      <a:pPr algn="ctr" fontAlgn="b"/>
                      <a:r>
                        <a:rPr lang="de-DE" sz="2000" b="1" i="0" u="none" strike="noStrike" dirty="0" smtClean="0">
                          <a:solidFill>
                            <a:srgbClr val="002060"/>
                          </a:solidFill>
                          <a:latin typeface="Calibri"/>
                        </a:rPr>
                        <a:t>77,0</a:t>
                      </a:r>
                      <a:endParaRPr lang="de-DE" sz="2000" b="1" i="0" u="none" strike="noStrike" dirty="0">
                        <a:solidFill>
                          <a:srgbClr val="002060"/>
                        </a:solidFill>
                        <a:latin typeface="Calibri"/>
                      </a:endParaRPr>
                    </a:p>
                  </a:txBody>
                  <a:tcPr marL="0" marR="0" marT="0" marB="0"/>
                </a:tc>
              </a:tr>
              <a:tr h="750168">
                <a:tc>
                  <a:txBody>
                    <a:bodyPr/>
                    <a:lstStyle/>
                    <a:p>
                      <a:r>
                        <a:rPr lang="de-DE" sz="1400" dirty="0" smtClean="0">
                          <a:solidFill>
                            <a:srgbClr val="002060"/>
                          </a:solidFill>
                        </a:rPr>
                        <a:t>240</a:t>
                      </a:r>
                    </a:p>
                    <a:p>
                      <a:r>
                        <a:rPr lang="de-DE" sz="1400" dirty="0" smtClean="0">
                          <a:solidFill>
                            <a:srgbClr val="002060"/>
                          </a:solidFill>
                        </a:rPr>
                        <a:t>Halme/m²</a:t>
                      </a:r>
                      <a:endParaRPr lang="de-DE" sz="1400" dirty="0">
                        <a:solidFill>
                          <a:srgbClr val="002060"/>
                        </a:solidFill>
                      </a:endParaRPr>
                    </a:p>
                  </a:txBody>
                  <a:tcPr/>
                </a:tc>
                <a:tc>
                  <a:txBody>
                    <a:bodyPr/>
                    <a:lstStyle/>
                    <a:p>
                      <a:pPr algn="ctr" fontAlgn="b"/>
                      <a:endParaRPr lang="de-DE" sz="1200" b="1" i="0" u="none" strike="noStrike" dirty="0">
                        <a:solidFill>
                          <a:srgbClr val="002060"/>
                        </a:solidFill>
                        <a:latin typeface="Calibri"/>
                      </a:endParaRPr>
                    </a:p>
                  </a:txBody>
                  <a:tcPr marL="0" marR="0" marT="0" marB="0" anchor="b"/>
                </a:tc>
              </a:tr>
              <a:tr h="698858">
                <a:tc>
                  <a:txBody>
                    <a:bodyPr/>
                    <a:lstStyle/>
                    <a:p>
                      <a:r>
                        <a:rPr lang="de-DE" sz="1400" b="1" i="1" u="sng" dirty="0" smtClean="0">
                          <a:solidFill>
                            <a:srgbClr val="002060"/>
                          </a:solidFill>
                        </a:rPr>
                        <a:t>Nr. 20</a:t>
                      </a:r>
                    </a:p>
                    <a:p>
                      <a:r>
                        <a:rPr lang="de-DE" sz="1400" b="1" dirty="0" smtClean="0">
                          <a:solidFill>
                            <a:srgbClr val="002060"/>
                          </a:solidFill>
                        </a:rPr>
                        <a:t>WR. geb. mM. Note:</a:t>
                      </a:r>
                      <a:r>
                        <a:rPr lang="de-DE" sz="1400" b="1" baseline="0" dirty="0" smtClean="0">
                          <a:solidFill>
                            <a:srgbClr val="002060"/>
                          </a:solidFill>
                        </a:rPr>
                        <a:t> 1</a:t>
                      </a:r>
                      <a:endParaRPr lang="de-DE" sz="1400" b="1" dirty="0">
                        <a:solidFill>
                          <a:srgbClr val="002060"/>
                        </a:solidFill>
                      </a:endParaRPr>
                    </a:p>
                  </a:txBody>
                  <a:tcPr/>
                </a:tc>
                <a:tc>
                  <a:txBody>
                    <a:bodyPr/>
                    <a:lstStyle/>
                    <a:p>
                      <a:pPr algn="ctr"/>
                      <a:r>
                        <a:rPr lang="de-DE" sz="1600" b="1" dirty="0" smtClean="0">
                          <a:solidFill>
                            <a:srgbClr val="002060"/>
                          </a:solidFill>
                        </a:rPr>
                        <a:t>62,7</a:t>
                      </a:r>
                      <a:endParaRPr lang="de-DE" sz="1600" b="1" dirty="0">
                        <a:solidFill>
                          <a:srgbClr val="002060"/>
                        </a:solidFill>
                      </a:endParaRPr>
                    </a:p>
                  </a:txBody>
                  <a:tcPr/>
                </a:tc>
              </a:tr>
              <a:tr h="515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rgbClr val="002060"/>
                          </a:solidFill>
                        </a:rPr>
                        <a:t>205 Halme/m²</a:t>
                      </a:r>
                    </a:p>
                  </a:txBody>
                  <a:tcPr/>
                </a:tc>
                <a:tc>
                  <a:txBody>
                    <a:bodyPr/>
                    <a:lstStyle/>
                    <a:p>
                      <a:endParaRPr lang="de-DE" dirty="0">
                        <a:solidFill>
                          <a:srgbClr val="002060"/>
                        </a:solidFill>
                      </a:endParaRPr>
                    </a:p>
                  </a:txBody>
                  <a:tcPr/>
                </a:tc>
              </a:tr>
              <a:tr h="861882">
                <a:tc>
                  <a:txBody>
                    <a:bodyPr/>
                    <a:lstStyle/>
                    <a:p>
                      <a:r>
                        <a:rPr lang="de-DE" sz="1400" b="1" i="1" u="sng" dirty="0" smtClean="0">
                          <a:solidFill>
                            <a:srgbClr val="002060"/>
                          </a:solidFill>
                        </a:rPr>
                        <a:t>Nr. 6 </a:t>
                      </a:r>
                    </a:p>
                    <a:p>
                      <a:r>
                        <a:rPr lang="de-DE" sz="1400" b="1" dirty="0" smtClean="0">
                          <a:solidFill>
                            <a:srgbClr val="002060"/>
                          </a:solidFill>
                        </a:rPr>
                        <a:t>W. Honig-gras</a:t>
                      </a:r>
                      <a:endParaRPr lang="de-DE" sz="1400" b="1" dirty="0">
                        <a:solidFill>
                          <a:srgbClr val="002060"/>
                        </a:solidFill>
                      </a:endParaRPr>
                    </a:p>
                  </a:txBody>
                  <a:tcPr anchor="ctr"/>
                </a:tc>
                <a:tc>
                  <a:txBody>
                    <a:bodyPr/>
                    <a:lstStyle/>
                    <a:p>
                      <a:pPr algn="ctr"/>
                      <a:r>
                        <a:rPr lang="de-DE" sz="1600" b="1" dirty="0" smtClean="0">
                          <a:solidFill>
                            <a:srgbClr val="002060"/>
                          </a:solidFill>
                        </a:rPr>
                        <a:t>75,1</a:t>
                      </a:r>
                      <a:endParaRPr lang="de-DE" sz="1600" b="1" dirty="0">
                        <a:solidFill>
                          <a:srgbClr val="002060"/>
                        </a:solidFill>
                      </a:endParaRPr>
                    </a:p>
                  </a:txBody>
                  <a:tcPr anchor="ctr"/>
                </a:tc>
              </a:tr>
              <a:tr h="936104">
                <a:tc>
                  <a:txBody>
                    <a:bodyPr/>
                    <a:lstStyle/>
                    <a:p>
                      <a:r>
                        <a:rPr lang="de-DE" sz="1400" dirty="0" err="1" smtClean="0">
                          <a:solidFill>
                            <a:srgbClr val="002060"/>
                          </a:solidFill>
                        </a:rPr>
                        <a:t>bzw.</a:t>
                      </a:r>
                      <a:r>
                        <a:rPr lang="de-DE" sz="1400" baseline="0" dirty="0" err="1" smtClean="0">
                          <a:solidFill>
                            <a:srgbClr val="002060"/>
                          </a:solidFill>
                        </a:rPr>
                        <a:t>WR</a:t>
                      </a:r>
                      <a:r>
                        <a:rPr lang="de-DE" sz="1400" baseline="0" dirty="0" smtClean="0">
                          <a:solidFill>
                            <a:srgbClr val="002060"/>
                          </a:solidFill>
                        </a:rPr>
                        <a:t> oB. oM., 0 Halme</a:t>
                      </a:r>
                    </a:p>
                    <a:p>
                      <a:r>
                        <a:rPr lang="de-DE" sz="1400" b="1" baseline="0" dirty="0" smtClean="0">
                          <a:solidFill>
                            <a:srgbClr val="002060"/>
                          </a:solidFill>
                        </a:rPr>
                        <a:t>Note: 6</a:t>
                      </a:r>
                      <a:endParaRPr lang="de-DE" sz="1400" b="1" dirty="0">
                        <a:solidFill>
                          <a:srgbClr val="002060"/>
                        </a:solidFill>
                      </a:endParaRPr>
                    </a:p>
                  </a:txBody>
                  <a:tcPr/>
                </a:tc>
                <a:tc>
                  <a:txBody>
                    <a:bodyPr/>
                    <a:lstStyle/>
                    <a:p>
                      <a:endParaRPr lang="de-DE" dirty="0">
                        <a:solidFill>
                          <a:srgbClr val="002060"/>
                        </a:solidFill>
                      </a:endParaRPr>
                    </a:p>
                  </a:txBody>
                  <a:tcPr/>
                </a:tc>
              </a:tr>
              <a:tr h="743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i="1" u="sng" dirty="0" smtClean="0">
                          <a:solidFill>
                            <a:srgbClr val="002060"/>
                          </a:solidFill>
                        </a:rPr>
                        <a:t>Nr. 16 </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solidFill>
                            <a:srgbClr val="002060"/>
                          </a:solidFill>
                        </a:rPr>
                        <a:t>TTC </a:t>
                      </a:r>
                      <a:r>
                        <a:rPr lang="de-DE" sz="1400" dirty="0" smtClean="0">
                          <a:solidFill>
                            <a:srgbClr val="002060"/>
                          </a:solidFill>
                        </a:rPr>
                        <a:t>oB. oM.</a:t>
                      </a:r>
                      <a:r>
                        <a:rPr lang="de-DE" sz="1400" b="1" dirty="0" smtClean="0">
                          <a:solidFill>
                            <a:srgbClr val="002060"/>
                          </a:solidFill>
                        </a:rPr>
                        <a:t> Note: 5</a:t>
                      </a:r>
                    </a:p>
                  </a:txBody>
                  <a:tcPr/>
                </a:tc>
                <a:tc>
                  <a:txBody>
                    <a:bodyPr/>
                    <a:lstStyle/>
                    <a:p>
                      <a:pPr algn="ctr"/>
                      <a:r>
                        <a:rPr lang="de-DE" sz="1600" b="1" dirty="0" smtClean="0">
                          <a:solidFill>
                            <a:srgbClr val="002060"/>
                          </a:solidFill>
                        </a:rPr>
                        <a:t>72,3</a:t>
                      </a:r>
                      <a:endParaRPr lang="de-DE" sz="1600" b="1" dirty="0">
                        <a:solidFill>
                          <a:srgbClr val="002060"/>
                        </a:solidFill>
                      </a:endParaRPr>
                    </a:p>
                  </a:txBody>
                  <a:tcPr/>
                </a:tc>
              </a:tr>
              <a:tr h="740533">
                <a:tc>
                  <a:txBody>
                    <a:bodyPr/>
                    <a:lstStyle/>
                    <a:p>
                      <a:r>
                        <a:rPr lang="de-DE" sz="1400" dirty="0" smtClean="0">
                          <a:solidFill>
                            <a:srgbClr val="002060"/>
                          </a:solidFill>
                        </a:rPr>
                        <a:t>4</a:t>
                      </a:r>
                      <a:r>
                        <a:rPr lang="de-DE" sz="1400" baseline="0" dirty="0" smtClean="0">
                          <a:solidFill>
                            <a:srgbClr val="002060"/>
                          </a:solidFill>
                        </a:rPr>
                        <a:t> </a:t>
                      </a:r>
                      <a:r>
                        <a:rPr lang="de-DE" sz="1400" dirty="0" smtClean="0">
                          <a:solidFill>
                            <a:srgbClr val="002060"/>
                          </a:solidFill>
                        </a:rPr>
                        <a:t>Halme/m²</a:t>
                      </a:r>
                    </a:p>
                    <a:p>
                      <a:endParaRPr lang="de-DE" sz="1400" dirty="0" smtClean="0">
                        <a:solidFill>
                          <a:srgbClr val="002060"/>
                        </a:solidFill>
                      </a:endParaRPr>
                    </a:p>
                  </a:txBody>
                  <a:tcPr/>
                </a:tc>
                <a:tc>
                  <a:txBody>
                    <a:bodyPr/>
                    <a:lstStyle/>
                    <a:p>
                      <a:endParaRPr lang="de-DE" dirty="0" smtClean="0">
                        <a:solidFill>
                          <a:srgbClr val="002060"/>
                        </a:solidFill>
                      </a:endParaRPr>
                    </a:p>
                    <a:p>
                      <a:endParaRPr lang="de-DE" dirty="0">
                        <a:solidFill>
                          <a:srgbClr val="002060"/>
                        </a:solidFill>
                      </a:endParaRPr>
                    </a:p>
                  </a:txBody>
                  <a:tcPr/>
                </a:tc>
              </a:tr>
            </a:tbl>
          </a:graphicData>
        </a:graphic>
      </p:graphicFrame>
      <p:graphicFrame>
        <p:nvGraphicFramePr>
          <p:cNvPr id="4" name="Tabelle 3"/>
          <p:cNvGraphicFramePr>
            <a:graphicFrameLocks noGrp="1"/>
          </p:cNvGraphicFramePr>
          <p:nvPr/>
        </p:nvGraphicFramePr>
        <p:xfrm>
          <a:off x="2699792" y="692696"/>
          <a:ext cx="3744416" cy="7291199"/>
        </p:xfrm>
        <a:graphic>
          <a:graphicData uri="http://schemas.openxmlformats.org/drawingml/2006/table">
            <a:tbl>
              <a:tblPr firstRow="1" bandRow="1">
                <a:tableStyleId>{5C22544A-7EE6-4342-B048-85BDC9FD1C3A}</a:tableStyleId>
              </a:tblPr>
              <a:tblGrid>
                <a:gridCol w="1449452"/>
                <a:gridCol w="1147482"/>
                <a:gridCol w="1147482"/>
              </a:tblGrid>
              <a:tr h="1152128">
                <a:tc>
                  <a:txBody>
                    <a:bodyPr/>
                    <a:lstStyle/>
                    <a:p>
                      <a:r>
                        <a:rPr lang="de-DE" sz="1400" dirty="0" smtClean="0">
                          <a:solidFill>
                            <a:srgbClr val="002060"/>
                          </a:solidFill>
                        </a:rPr>
                        <a:t>Maximale </a:t>
                      </a:r>
                    </a:p>
                    <a:p>
                      <a:r>
                        <a:rPr lang="de-DE" sz="1400" dirty="0" smtClean="0">
                          <a:solidFill>
                            <a:srgbClr val="002060"/>
                          </a:solidFill>
                        </a:rPr>
                        <a:t>Boden-</a:t>
                      </a:r>
                    </a:p>
                    <a:p>
                      <a:r>
                        <a:rPr lang="de-DE" sz="1400" dirty="0" smtClean="0">
                          <a:solidFill>
                            <a:srgbClr val="002060"/>
                          </a:solidFill>
                        </a:rPr>
                        <a:t>Verluste</a:t>
                      </a:r>
                      <a:r>
                        <a:rPr lang="de-DE" sz="1400" baseline="0" dirty="0" smtClean="0">
                          <a:solidFill>
                            <a:srgbClr val="002060"/>
                          </a:solidFill>
                        </a:rPr>
                        <a:t> </a:t>
                      </a:r>
                    </a:p>
                    <a:p>
                      <a:r>
                        <a:rPr lang="de-DE" sz="1400" baseline="0" dirty="0" smtClean="0">
                          <a:solidFill>
                            <a:srgbClr val="002060"/>
                          </a:solidFill>
                        </a:rPr>
                        <a:t>in Vol. %</a:t>
                      </a:r>
                      <a:endParaRPr lang="de-DE" sz="1400" dirty="0" smtClean="0">
                        <a:solidFill>
                          <a:srgbClr val="002060"/>
                        </a:solidFill>
                      </a:endParaRPr>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rgbClr val="002060"/>
                          </a:solidFill>
                        </a:rPr>
                        <a:t>Trocken-raum-</a:t>
                      </a:r>
                      <a:r>
                        <a:rPr lang="de-DE" sz="1400" dirty="0" err="1" smtClean="0">
                          <a:solidFill>
                            <a:srgbClr val="002060"/>
                          </a:solidFill>
                        </a:rPr>
                        <a:t>gewicht</a:t>
                      </a:r>
                      <a:r>
                        <a:rPr lang="de-DE" sz="1400" dirty="0" smtClean="0">
                          <a:solidFill>
                            <a:srgbClr val="002060"/>
                          </a:solidFill>
                        </a:rPr>
                        <a:t> in </a:t>
                      </a:r>
                      <a:r>
                        <a:rPr lang="de-DE" sz="1400" baseline="0" dirty="0" smtClean="0">
                          <a:solidFill>
                            <a:srgbClr val="002060"/>
                          </a:solidFill>
                        </a:rPr>
                        <a:t>g/cm³</a:t>
                      </a:r>
                      <a:endParaRPr lang="de-DE" sz="1400" dirty="0" smtClean="0">
                        <a:solidFill>
                          <a:srgbClr val="002060"/>
                        </a:solidFill>
                      </a:endParaRPr>
                    </a:p>
                    <a:p>
                      <a:endParaRPr lang="de-DE" sz="1400" dirty="0">
                        <a:solidFill>
                          <a:srgbClr val="002060"/>
                        </a:solidFill>
                      </a:endParaRPr>
                    </a:p>
                  </a:txBody>
                  <a:tcPr>
                    <a:solidFill>
                      <a:srgbClr val="92D050"/>
                    </a:solidFill>
                  </a:tcPr>
                </a:tc>
                <a:tc>
                  <a:txBody>
                    <a:bodyPr/>
                    <a:lstStyle/>
                    <a:p>
                      <a:r>
                        <a:rPr lang="de-DE" sz="1400" dirty="0" smtClean="0">
                          <a:solidFill>
                            <a:srgbClr val="002060"/>
                          </a:solidFill>
                        </a:rPr>
                        <a:t>Feld-</a:t>
                      </a:r>
                    </a:p>
                    <a:p>
                      <a:r>
                        <a:rPr lang="de-DE" sz="1400" dirty="0" smtClean="0">
                          <a:solidFill>
                            <a:srgbClr val="002060"/>
                          </a:solidFill>
                        </a:rPr>
                        <a:t>kapa-zität in Gew. %</a:t>
                      </a:r>
                    </a:p>
                    <a:p>
                      <a:endParaRPr lang="de-DE" sz="1400" dirty="0">
                        <a:solidFill>
                          <a:srgbClr val="002060"/>
                        </a:solidFill>
                      </a:endParaRPr>
                    </a:p>
                  </a:txBody>
                  <a:tcPr>
                    <a:solidFill>
                      <a:srgbClr val="92D050"/>
                    </a:solidFill>
                  </a:tcPr>
                </a:tc>
              </a:tr>
              <a:tr h="785976">
                <a:tc>
                  <a:txBody>
                    <a:bodyPr/>
                    <a:lstStyle/>
                    <a:p>
                      <a:pPr algn="ctr"/>
                      <a:r>
                        <a:rPr lang="de-DE" b="1" dirty="0" smtClean="0">
                          <a:solidFill>
                            <a:srgbClr val="002060"/>
                          </a:solidFill>
                        </a:rPr>
                        <a:t>70,0</a:t>
                      </a:r>
                      <a:endParaRPr lang="de-DE" b="1" dirty="0">
                        <a:solidFill>
                          <a:srgbClr val="002060"/>
                        </a:solidFill>
                      </a:endParaRPr>
                    </a:p>
                  </a:txBody>
                  <a:tcPr/>
                </a:tc>
                <a:tc>
                  <a:txBody>
                    <a:bodyPr/>
                    <a:lstStyle/>
                    <a:p>
                      <a:pPr algn="ctr"/>
                      <a:r>
                        <a:rPr lang="de-DE" b="1" dirty="0" smtClean="0">
                          <a:solidFill>
                            <a:srgbClr val="002060"/>
                          </a:solidFill>
                        </a:rPr>
                        <a:t>1,1</a:t>
                      </a:r>
                      <a:endParaRPr lang="de-DE" b="1" dirty="0">
                        <a:solidFill>
                          <a:srgbClr val="002060"/>
                        </a:solidFill>
                      </a:endParaRPr>
                    </a:p>
                  </a:txBody>
                  <a:tcPr/>
                </a:tc>
                <a:tc>
                  <a:txBody>
                    <a:bodyPr/>
                    <a:lstStyle/>
                    <a:p>
                      <a:pPr algn="ctr"/>
                      <a:r>
                        <a:rPr lang="de-DE" b="1" dirty="0" smtClean="0">
                          <a:solidFill>
                            <a:srgbClr val="002060"/>
                          </a:solidFill>
                        </a:rPr>
                        <a:t>40,0</a:t>
                      </a:r>
                      <a:endParaRPr lang="de-DE" b="1" dirty="0">
                        <a:solidFill>
                          <a:srgbClr val="002060"/>
                        </a:solidFill>
                      </a:endParaRPr>
                    </a:p>
                  </a:txBody>
                  <a:tcPr/>
                </a:tc>
              </a:tr>
              <a:tr h="720080">
                <a:tc>
                  <a:txBody>
                    <a:bodyPr/>
                    <a:lstStyle/>
                    <a:p>
                      <a:pPr algn="ctr"/>
                      <a:endParaRPr lang="de-DE" b="1" dirty="0">
                        <a:solidFill>
                          <a:srgbClr val="002060"/>
                        </a:solidFill>
                      </a:endParaRPr>
                    </a:p>
                  </a:txBody>
                  <a:tcPr anchor="ctr"/>
                </a:tc>
                <a:tc>
                  <a:txBody>
                    <a:bodyPr/>
                    <a:lstStyle/>
                    <a:p>
                      <a:pPr algn="ctr"/>
                      <a:endParaRPr lang="de-DE" b="1" dirty="0">
                        <a:solidFill>
                          <a:srgbClr val="002060"/>
                        </a:solidFill>
                      </a:endParaRPr>
                    </a:p>
                  </a:txBody>
                  <a:tcPr anchor="ctr"/>
                </a:tc>
                <a:tc>
                  <a:txBody>
                    <a:bodyPr/>
                    <a:lstStyle/>
                    <a:p>
                      <a:pPr algn="ctr"/>
                      <a:endParaRPr lang="de-DE" b="1" dirty="0">
                        <a:solidFill>
                          <a:srgbClr val="002060"/>
                        </a:solidFill>
                      </a:endParaRPr>
                    </a:p>
                  </a:txBody>
                  <a:tcPr anchor="ctr"/>
                </a:tc>
              </a:tr>
              <a:tr h="720080">
                <a:tc>
                  <a:txBody>
                    <a:bodyPr/>
                    <a:lstStyle/>
                    <a:p>
                      <a:pPr algn="ctr"/>
                      <a:r>
                        <a:rPr lang="de-DE" b="1" dirty="0" smtClean="0">
                          <a:solidFill>
                            <a:srgbClr val="002060"/>
                          </a:solidFill>
                        </a:rPr>
                        <a:t>66,7</a:t>
                      </a:r>
                      <a:endParaRPr lang="de-DE" b="1" dirty="0">
                        <a:solidFill>
                          <a:srgbClr val="002060"/>
                        </a:solidFill>
                      </a:endParaRPr>
                    </a:p>
                  </a:txBody>
                  <a:tcPr/>
                </a:tc>
                <a:tc>
                  <a:txBody>
                    <a:bodyPr/>
                    <a:lstStyle/>
                    <a:p>
                      <a:pPr algn="ctr"/>
                      <a:r>
                        <a:rPr lang="de-DE" b="1" dirty="0" smtClean="0">
                          <a:solidFill>
                            <a:srgbClr val="002060"/>
                          </a:solidFill>
                        </a:rPr>
                        <a:t>0,9</a:t>
                      </a:r>
                      <a:endParaRPr lang="de-DE" b="1" dirty="0">
                        <a:solidFill>
                          <a:srgbClr val="002060"/>
                        </a:solidFill>
                      </a:endParaRPr>
                    </a:p>
                  </a:txBody>
                  <a:tcPr/>
                </a:tc>
                <a:tc>
                  <a:txBody>
                    <a:bodyPr/>
                    <a:lstStyle/>
                    <a:p>
                      <a:pPr algn="ctr"/>
                      <a:r>
                        <a:rPr lang="de-DE" b="1" dirty="0" smtClean="0">
                          <a:solidFill>
                            <a:srgbClr val="002060"/>
                          </a:solidFill>
                        </a:rPr>
                        <a:t>45,2</a:t>
                      </a:r>
                      <a:endParaRPr lang="de-DE" b="1" dirty="0">
                        <a:solidFill>
                          <a:srgbClr val="002060"/>
                        </a:solidFill>
                      </a:endParaRPr>
                    </a:p>
                  </a:txBody>
                  <a:tcPr/>
                </a:tc>
              </a:tr>
              <a:tr h="562933">
                <a:tc>
                  <a:txBody>
                    <a:bodyPr/>
                    <a:lstStyle/>
                    <a:p>
                      <a:pPr algn="ctr"/>
                      <a:endParaRPr lang="de-DE" b="1" dirty="0">
                        <a:solidFill>
                          <a:srgbClr val="002060"/>
                        </a:solidFill>
                      </a:endParaRPr>
                    </a:p>
                  </a:txBody>
                  <a:tcPr anchor="ctr"/>
                </a:tc>
                <a:tc>
                  <a:txBody>
                    <a:bodyPr/>
                    <a:lstStyle/>
                    <a:p>
                      <a:pPr algn="ctr"/>
                      <a:endParaRPr lang="de-DE" b="1">
                        <a:solidFill>
                          <a:srgbClr val="002060"/>
                        </a:solidFill>
                      </a:endParaRPr>
                    </a:p>
                  </a:txBody>
                  <a:tcPr anchor="ctr"/>
                </a:tc>
                <a:tc>
                  <a:txBody>
                    <a:bodyPr/>
                    <a:lstStyle/>
                    <a:p>
                      <a:pPr algn="ctr"/>
                      <a:endParaRPr lang="de-DE" b="1" dirty="0">
                        <a:solidFill>
                          <a:srgbClr val="002060"/>
                        </a:solidFill>
                      </a:endParaRPr>
                    </a:p>
                  </a:txBody>
                  <a:tcPr anchor="ctr"/>
                </a:tc>
              </a:tr>
              <a:tr h="828908">
                <a:tc>
                  <a:txBody>
                    <a:bodyPr/>
                    <a:lstStyle/>
                    <a:p>
                      <a:pPr algn="ctr"/>
                      <a:r>
                        <a:rPr lang="de-DE" b="1" dirty="0" smtClean="0">
                          <a:solidFill>
                            <a:srgbClr val="002060"/>
                          </a:solidFill>
                        </a:rPr>
                        <a:t>72,4</a:t>
                      </a:r>
                      <a:endParaRPr lang="de-DE" b="1" dirty="0">
                        <a:solidFill>
                          <a:srgbClr val="002060"/>
                        </a:solidFill>
                      </a:endParaRPr>
                    </a:p>
                  </a:txBody>
                  <a:tcPr anchor="ctr"/>
                </a:tc>
                <a:tc>
                  <a:txBody>
                    <a:bodyPr/>
                    <a:lstStyle/>
                    <a:p>
                      <a:pPr algn="ctr"/>
                      <a:r>
                        <a:rPr lang="de-DE" b="1" dirty="0" smtClean="0">
                          <a:solidFill>
                            <a:srgbClr val="002060"/>
                          </a:solidFill>
                        </a:rPr>
                        <a:t>1,2</a:t>
                      </a:r>
                      <a:endParaRPr lang="de-DE" b="1" dirty="0">
                        <a:solidFill>
                          <a:srgbClr val="002060"/>
                        </a:solidFill>
                      </a:endParaRPr>
                    </a:p>
                  </a:txBody>
                  <a:tcPr anchor="ctr"/>
                </a:tc>
                <a:tc>
                  <a:txBody>
                    <a:bodyPr/>
                    <a:lstStyle/>
                    <a:p>
                      <a:pPr algn="ctr"/>
                      <a:r>
                        <a:rPr lang="de-DE" b="1" dirty="0" smtClean="0">
                          <a:solidFill>
                            <a:srgbClr val="002060"/>
                          </a:solidFill>
                        </a:rPr>
                        <a:t>37,9</a:t>
                      </a:r>
                      <a:endParaRPr lang="de-DE" b="1" dirty="0">
                        <a:solidFill>
                          <a:srgbClr val="002060"/>
                        </a:solidFill>
                      </a:endParaRPr>
                    </a:p>
                  </a:txBody>
                  <a:tcPr anchor="ctr"/>
                </a:tc>
              </a:tr>
              <a:tr h="912415">
                <a:tc>
                  <a:txBody>
                    <a:bodyPr/>
                    <a:lstStyle/>
                    <a:p>
                      <a:pPr algn="ctr"/>
                      <a:endParaRPr lang="de-DE" b="1" dirty="0">
                        <a:solidFill>
                          <a:srgbClr val="002060"/>
                        </a:solidFill>
                      </a:endParaRPr>
                    </a:p>
                  </a:txBody>
                  <a:tcPr anchor="ctr"/>
                </a:tc>
                <a:tc>
                  <a:txBody>
                    <a:bodyPr/>
                    <a:lstStyle/>
                    <a:p>
                      <a:pPr algn="ctr"/>
                      <a:endParaRPr lang="de-DE" b="1" dirty="0">
                        <a:solidFill>
                          <a:srgbClr val="002060"/>
                        </a:solidFill>
                      </a:endParaRPr>
                    </a:p>
                  </a:txBody>
                  <a:tcPr anchor="ctr"/>
                </a:tc>
                <a:tc>
                  <a:txBody>
                    <a:bodyPr/>
                    <a:lstStyle/>
                    <a:p>
                      <a:pPr algn="ctr"/>
                      <a:endParaRPr lang="de-DE" b="1" dirty="0">
                        <a:solidFill>
                          <a:srgbClr val="002060"/>
                        </a:solidFill>
                      </a:endParaRPr>
                    </a:p>
                  </a:txBody>
                  <a:tcPr anchor="ctr"/>
                </a:tc>
              </a:tr>
              <a:tr h="740923">
                <a:tc>
                  <a:txBody>
                    <a:bodyPr/>
                    <a:lstStyle/>
                    <a:p>
                      <a:pPr algn="ctr"/>
                      <a:r>
                        <a:rPr lang="de-DE" b="1" dirty="0" smtClean="0">
                          <a:solidFill>
                            <a:srgbClr val="002060"/>
                          </a:solidFill>
                        </a:rPr>
                        <a:t>73,4</a:t>
                      </a:r>
                      <a:endParaRPr lang="de-DE" b="1" dirty="0">
                        <a:solidFill>
                          <a:srgbClr val="002060"/>
                        </a:solidFill>
                      </a:endParaRPr>
                    </a:p>
                  </a:txBody>
                  <a:tcPr/>
                </a:tc>
                <a:tc>
                  <a:txBody>
                    <a:bodyPr/>
                    <a:lstStyle/>
                    <a:p>
                      <a:pPr algn="ctr"/>
                      <a:r>
                        <a:rPr lang="de-DE" b="1" dirty="0" smtClean="0">
                          <a:solidFill>
                            <a:srgbClr val="002060"/>
                          </a:solidFill>
                        </a:rPr>
                        <a:t>1,0</a:t>
                      </a:r>
                      <a:endParaRPr lang="de-DE" b="1" dirty="0">
                        <a:solidFill>
                          <a:srgbClr val="002060"/>
                        </a:solidFill>
                      </a:endParaRPr>
                    </a:p>
                  </a:txBody>
                  <a:tcPr/>
                </a:tc>
                <a:tc>
                  <a:txBody>
                    <a:bodyPr/>
                    <a:lstStyle/>
                    <a:p>
                      <a:pPr algn="ctr"/>
                      <a:r>
                        <a:rPr lang="de-DE" b="1" dirty="0" smtClean="0">
                          <a:solidFill>
                            <a:srgbClr val="002060"/>
                          </a:solidFill>
                        </a:rPr>
                        <a:t>39,1</a:t>
                      </a:r>
                      <a:endParaRPr lang="de-DE" b="1" dirty="0">
                        <a:solidFill>
                          <a:srgbClr val="002060"/>
                        </a:solidFill>
                      </a:endParaRPr>
                    </a:p>
                  </a:txBody>
                  <a:tcPr/>
                </a:tc>
              </a:tr>
              <a:tr h="861644">
                <a:tc>
                  <a:txBody>
                    <a:bodyPr/>
                    <a:lstStyle/>
                    <a:p>
                      <a:pPr algn="l"/>
                      <a:endParaRPr lang="de-DE" sz="1400" dirty="0" smtClean="0">
                        <a:solidFill>
                          <a:srgbClr val="002060"/>
                        </a:solidFill>
                      </a:endParaRPr>
                    </a:p>
                  </a:txBody>
                  <a:tcPr anchor="ctr"/>
                </a:tc>
                <a:tc>
                  <a:txBody>
                    <a:bodyPr/>
                    <a:lstStyle/>
                    <a:p>
                      <a:endParaRPr lang="de-DE" sz="2800" dirty="0">
                        <a:solidFill>
                          <a:srgbClr val="002060"/>
                        </a:solidFill>
                      </a:endParaRPr>
                    </a:p>
                  </a:txBody>
                  <a:tcPr/>
                </a:tc>
                <a:tc>
                  <a:txBody>
                    <a:bodyPr/>
                    <a:lstStyle/>
                    <a:p>
                      <a:endParaRPr lang="de-DE" dirty="0">
                        <a:solidFill>
                          <a:srgbClr val="002060"/>
                        </a:solidFill>
                      </a:endParaRPr>
                    </a:p>
                  </a:txBody>
                  <a:tcPr/>
                </a:tc>
              </a:tr>
            </a:tbl>
          </a:graphicData>
        </a:graphic>
      </p:graphicFrame>
      <p:graphicFrame>
        <p:nvGraphicFramePr>
          <p:cNvPr id="5" name="Tabelle 4"/>
          <p:cNvGraphicFramePr>
            <a:graphicFrameLocks noGrp="1"/>
          </p:cNvGraphicFramePr>
          <p:nvPr/>
        </p:nvGraphicFramePr>
        <p:xfrm>
          <a:off x="6372200" y="692697"/>
          <a:ext cx="2771800" cy="7324652"/>
        </p:xfrm>
        <a:graphic>
          <a:graphicData uri="http://schemas.openxmlformats.org/drawingml/2006/table">
            <a:tbl>
              <a:tblPr firstRow="1" bandRow="1">
                <a:tableStyleId>{5C22544A-7EE6-4342-B048-85BDC9FD1C3A}</a:tableStyleId>
              </a:tblPr>
              <a:tblGrid>
                <a:gridCol w="1161673"/>
                <a:gridCol w="1610127"/>
              </a:tblGrid>
              <a:tr h="1109772">
                <a:tc>
                  <a:txBody>
                    <a:bodyPr/>
                    <a:lstStyle/>
                    <a:p>
                      <a:r>
                        <a:rPr lang="de-DE" sz="1400" dirty="0" smtClean="0">
                          <a:solidFill>
                            <a:srgbClr val="002060"/>
                          </a:solidFill>
                        </a:rPr>
                        <a:t>Feld-</a:t>
                      </a:r>
                    </a:p>
                    <a:p>
                      <a:r>
                        <a:rPr lang="de-DE" sz="1400" dirty="0" smtClean="0">
                          <a:solidFill>
                            <a:srgbClr val="002060"/>
                          </a:solidFill>
                        </a:rPr>
                        <a:t>kapa-    zität in Vol. %</a:t>
                      </a:r>
                    </a:p>
                    <a:p>
                      <a:endParaRPr lang="de-DE" sz="1400" dirty="0">
                        <a:solidFill>
                          <a:srgbClr val="002060"/>
                        </a:solidFill>
                      </a:endParaRPr>
                    </a:p>
                  </a:txBody>
                  <a:tcPr>
                    <a:solidFill>
                      <a:srgbClr val="92D050"/>
                    </a:solidFill>
                  </a:tcPr>
                </a:tc>
                <a:tc>
                  <a:txBody>
                    <a:bodyPr/>
                    <a:lstStyle/>
                    <a:p>
                      <a:r>
                        <a:rPr lang="de-DE" sz="1400" dirty="0" smtClean="0">
                          <a:solidFill>
                            <a:srgbClr val="002060"/>
                          </a:solidFill>
                        </a:rPr>
                        <a:t>Humusgehalt in Gew.%</a:t>
                      </a:r>
                      <a:endParaRPr lang="de-DE" sz="1400" dirty="0">
                        <a:solidFill>
                          <a:srgbClr val="002060"/>
                        </a:solidFill>
                      </a:endParaRPr>
                    </a:p>
                  </a:txBody>
                  <a:tcPr>
                    <a:solidFill>
                      <a:srgbClr val="92D050"/>
                    </a:solidFill>
                  </a:tcPr>
                </a:tc>
              </a:tr>
              <a:tr h="785975">
                <a:tc>
                  <a:txBody>
                    <a:bodyPr/>
                    <a:lstStyle/>
                    <a:p>
                      <a:pPr algn="ctr"/>
                      <a:r>
                        <a:rPr lang="de-DE" b="1" dirty="0" smtClean="0">
                          <a:solidFill>
                            <a:srgbClr val="002060"/>
                          </a:solidFill>
                        </a:rPr>
                        <a:t>49,1</a:t>
                      </a:r>
                      <a:endParaRPr lang="de-DE" b="1" dirty="0">
                        <a:solidFill>
                          <a:srgbClr val="002060"/>
                        </a:solidFill>
                      </a:endParaRPr>
                    </a:p>
                  </a:txBody>
                  <a:tcPr/>
                </a:tc>
                <a:tc>
                  <a:txBody>
                    <a:bodyPr/>
                    <a:lstStyle/>
                    <a:p>
                      <a:pPr algn="ctr"/>
                      <a:r>
                        <a:rPr lang="de-DE" b="1" dirty="0" smtClean="0">
                          <a:solidFill>
                            <a:srgbClr val="002060"/>
                          </a:solidFill>
                        </a:rPr>
                        <a:t>2,4</a:t>
                      </a:r>
                      <a:endParaRPr lang="de-DE" b="1" dirty="0">
                        <a:solidFill>
                          <a:srgbClr val="002060"/>
                        </a:solidFill>
                      </a:endParaRPr>
                    </a:p>
                  </a:txBody>
                  <a:tcPr/>
                </a:tc>
              </a:tr>
              <a:tr h="713319">
                <a:tc>
                  <a:txBody>
                    <a:bodyPr/>
                    <a:lstStyle/>
                    <a:p>
                      <a:endParaRPr lang="de-DE" b="1">
                        <a:solidFill>
                          <a:srgbClr val="002060"/>
                        </a:solidFill>
                      </a:endParaRPr>
                    </a:p>
                  </a:txBody>
                  <a:tcPr anchor="ctr"/>
                </a:tc>
                <a:tc>
                  <a:txBody>
                    <a:bodyPr/>
                    <a:lstStyle/>
                    <a:p>
                      <a:endParaRPr lang="de-DE" b="1" dirty="0">
                        <a:solidFill>
                          <a:srgbClr val="002060"/>
                        </a:solidFill>
                      </a:endParaRPr>
                    </a:p>
                  </a:txBody>
                  <a:tcPr anchor="ctr"/>
                </a:tc>
              </a:tr>
              <a:tr h="726841">
                <a:tc>
                  <a:txBody>
                    <a:bodyPr/>
                    <a:lstStyle/>
                    <a:p>
                      <a:pPr algn="ctr"/>
                      <a:r>
                        <a:rPr lang="de-DE" b="1" dirty="0" smtClean="0">
                          <a:solidFill>
                            <a:srgbClr val="002060"/>
                          </a:solidFill>
                        </a:rPr>
                        <a:t>49,9</a:t>
                      </a:r>
                      <a:endParaRPr lang="de-DE" b="1" dirty="0">
                        <a:solidFill>
                          <a:srgbClr val="002060"/>
                        </a:solidFill>
                      </a:endParaRPr>
                    </a:p>
                  </a:txBody>
                  <a:tcPr/>
                </a:tc>
                <a:tc>
                  <a:txBody>
                    <a:bodyPr/>
                    <a:lstStyle/>
                    <a:p>
                      <a:pPr algn="ctr"/>
                      <a:r>
                        <a:rPr lang="de-DE" b="1" dirty="0" smtClean="0">
                          <a:solidFill>
                            <a:srgbClr val="002060"/>
                          </a:solidFill>
                        </a:rPr>
                        <a:t>3,4</a:t>
                      </a:r>
                      <a:endParaRPr lang="de-DE" b="1" dirty="0">
                        <a:solidFill>
                          <a:srgbClr val="002060"/>
                        </a:solidFill>
                      </a:endParaRPr>
                    </a:p>
                  </a:txBody>
                  <a:tcPr/>
                </a:tc>
              </a:tr>
              <a:tr h="576064">
                <a:tc>
                  <a:txBody>
                    <a:bodyPr/>
                    <a:lstStyle/>
                    <a:p>
                      <a:endParaRPr lang="de-DE" b="1">
                        <a:solidFill>
                          <a:srgbClr val="002060"/>
                        </a:solidFill>
                      </a:endParaRPr>
                    </a:p>
                  </a:txBody>
                  <a:tcPr anchor="ctr"/>
                </a:tc>
                <a:tc>
                  <a:txBody>
                    <a:bodyPr/>
                    <a:lstStyle/>
                    <a:p>
                      <a:endParaRPr lang="de-DE" b="1" dirty="0">
                        <a:solidFill>
                          <a:srgbClr val="002060"/>
                        </a:solidFill>
                      </a:endParaRPr>
                    </a:p>
                  </a:txBody>
                  <a:tcPr anchor="ctr"/>
                </a:tc>
              </a:tr>
              <a:tr h="792088">
                <a:tc>
                  <a:txBody>
                    <a:bodyPr/>
                    <a:lstStyle/>
                    <a:p>
                      <a:pPr algn="ctr"/>
                      <a:r>
                        <a:rPr lang="de-DE" b="1" dirty="0" smtClean="0">
                          <a:solidFill>
                            <a:srgbClr val="002060"/>
                          </a:solidFill>
                        </a:rPr>
                        <a:t>50,4</a:t>
                      </a:r>
                      <a:endParaRPr lang="de-DE" b="1" dirty="0">
                        <a:solidFill>
                          <a:srgbClr val="002060"/>
                        </a:solidFill>
                      </a:endParaRPr>
                    </a:p>
                  </a:txBody>
                  <a:tcPr anchor="ctr"/>
                </a:tc>
                <a:tc>
                  <a:txBody>
                    <a:bodyPr/>
                    <a:lstStyle/>
                    <a:p>
                      <a:r>
                        <a:rPr lang="de-DE" b="1" dirty="0" smtClean="0">
                          <a:solidFill>
                            <a:srgbClr val="002060"/>
                          </a:solidFill>
                        </a:rPr>
                        <a:t>      3,8</a:t>
                      </a:r>
                      <a:endParaRPr lang="de-DE" b="1" dirty="0">
                        <a:solidFill>
                          <a:srgbClr val="002060"/>
                        </a:solidFill>
                      </a:endParaRPr>
                    </a:p>
                  </a:txBody>
                  <a:tcPr anchor="ctr"/>
                </a:tc>
              </a:tr>
              <a:tr h="956038">
                <a:tc>
                  <a:txBody>
                    <a:bodyPr/>
                    <a:lstStyle/>
                    <a:p>
                      <a:endParaRPr lang="de-DE" b="1">
                        <a:solidFill>
                          <a:srgbClr val="002060"/>
                        </a:solidFill>
                      </a:endParaRPr>
                    </a:p>
                  </a:txBody>
                  <a:tcPr anchor="ctr"/>
                </a:tc>
                <a:tc>
                  <a:txBody>
                    <a:bodyPr/>
                    <a:lstStyle/>
                    <a:p>
                      <a:endParaRPr lang="de-DE" b="1" dirty="0">
                        <a:solidFill>
                          <a:srgbClr val="002060"/>
                        </a:solidFill>
                      </a:endParaRPr>
                    </a:p>
                  </a:txBody>
                  <a:tcPr anchor="ctr"/>
                </a:tc>
              </a:tr>
              <a:tr h="766518">
                <a:tc>
                  <a:txBody>
                    <a:bodyPr/>
                    <a:lstStyle/>
                    <a:p>
                      <a:pPr algn="ctr"/>
                      <a:r>
                        <a:rPr lang="de-DE" b="1" dirty="0" smtClean="0">
                          <a:solidFill>
                            <a:srgbClr val="002060"/>
                          </a:solidFill>
                        </a:rPr>
                        <a:t>54,1</a:t>
                      </a:r>
                      <a:endParaRPr lang="de-DE" b="1" dirty="0">
                        <a:solidFill>
                          <a:srgbClr val="002060"/>
                        </a:solidFill>
                      </a:endParaRPr>
                    </a:p>
                  </a:txBody>
                  <a:tcPr/>
                </a:tc>
                <a:tc>
                  <a:txBody>
                    <a:bodyPr/>
                    <a:lstStyle/>
                    <a:p>
                      <a:pPr algn="ctr"/>
                      <a:r>
                        <a:rPr lang="de-DE" b="1" dirty="0" smtClean="0">
                          <a:solidFill>
                            <a:srgbClr val="002060"/>
                          </a:solidFill>
                        </a:rPr>
                        <a:t>5,6</a:t>
                      </a:r>
                      <a:endParaRPr lang="de-DE" b="1" dirty="0">
                        <a:solidFill>
                          <a:srgbClr val="002060"/>
                        </a:solidFill>
                      </a:endParaRPr>
                    </a:p>
                  </a:txBody>
                  <a:tcPr/>
                </a:tc>
              </a:tr>
              <a:tr h="849569">
                <a:tc>
                  <a:txBody>
                    <a:bodyPr/>
                    <a:lstStyle/>
                    <a:p>
                      <a:endParaRPr lang="de-DE" sz="1400" dirty="0" smtClean="0">
                        <a:solidFill>
                          <a:srgbClr val="002060"/>
                        </a:solidFill>
                      </a:endParaRPr>
                    </a:p>
                    <a:p>
                      <a:endParaRPr lang="de-DE" sz="1400" dirty="0" smtClean="0">
                        <a:solidFill>
                          <a:srgbClr val="002060"/>
                        </a:solidFill>
                      </a:endParaRPr>
                    </a:p>
                    <a:p>
                      <a:endParaRPr lang="de-DE" sz="1000" dirty="0">
                        <a:solidFill>
                          <a:srgbClr val="002060"/>
                        </a:solidFill>
                      </a:endParaRPr>
                    </a:p>
                  </a:txBody>
                  <a:tcPr/>
                </a:tc>
                <a:tc>
                  <a:txBody>
                    <a:bodyPr/>
                    <a:lstStyle/>
                    <a:p>
                      <a:endParaRPr lang="de-DE" dirty="0"/>
                    </a:p>
                  </a:txBody>
                  <a:tcPr/>
                </a:tc>
              </a:tr>
            </a:tbl>
          </a:graphicData>
        </a:graphic>
      </p:graphicFrame>
      <p:sp>
        <p:nvSpPr>
          <p:cNvPr id="6" name="Textfeld 5"/>
          <p:cNvSpPr txBox="1"/>
          <p:nvPr/>
        </p:nvSpPr>
        <p:spPr>
          <a:xfrm>
            <a:off x="1547664" y="2276872"/>
            <a:ext cx="7812360" cy="1323439"/>
          </a:xfrm>
          <a:prstGeom prst="rect">
            <a:avLst/>
          </a:prstGeom>
          <a:noFill/>
        </p:spPr>
        <p:txBody>
          <a:bodyPr wrap="square" rtlCol="0">
            <a:spAutoFit/>
          </a:bodyPr>
          <a:lstStyle/>
          <a:p>
            <a:r>
              <a:rPr lang="de-DE" sz="1600" b="1" dirty="0" smtClean="0">
                <a:solidFill>
                  <a:srgbClr val="002060"/>
                </a:solidFill>
              </a:rPr>
              <a:t>Parzelle Nr. 8 </a:t>
            </a:r>
            <a:r>
              <a:rPr lang="de-DE" sz="1600" dirty="0" smtClean="0">
                <a:solidFill>
                  <a:srgbClr val="002060"/>
                </a:solidFill>
              </a:rPr>
              <a:t>mit dem </a:t>
            </a:r>
            <a:r>
              <a:rPr lang="de-DE" sz="1600" b="1" dirty="0" smtClean="0">
                <a:solidFill>
                  <a:srgbClr val="002060"/>
                </a:solidFill>
              </a:rPr>
              <a:t>dichtesten Bestand </a:t>
            </a:r>
            <a:r>
              <a:rPr lang="de-DE" sz="1600" dirty="0" smtClean="0">
                <a:solidFill>
                  <a:srgbClr val="002060"/>
                </a:solidFill>
              </a:rPr>
              <a:t>und nach visueller Einschätzung auch mit einem </a:t>
            </a:r>
            <a:r>
              <a:rPr lang="de-DE" sz="1600" b="1" dirty="0" smtClean="0">
                <a:solidFill>
                  <a:srgbClr val="002060"/>
                </a:solidFill>
              </a:rPr>
              <a:t>dichten Wurzelnetz</a:t>
            </a:r>
            <a:r>
              <a:rPr lang="de-DE" sz="1600" dirty="0" smtClean="0">
                <a:solidFill>
                  <a:srgbClr val="002060"/>
                </a:solidFill>
              </a:rPr>
              <a:t> und </a:t>
            </a:r>
            <a:r>
              <a:rPr lang="de-DE" sz="1600" b="1" dirty="0" smtClean="0">
                <a:solidFill>
                  <a:srgbClr val="002060"/>
                </a:solidFill>
              </a:rPr>
              <a:t>guter Mykorrhizierung </a:t>
            </a:r>
            <a:r>
              <a:rPr lang="de-DE" sz="1600" dirty="0" smtClean="0">
                <a:solidFill>
                  <a:srgbClr val="002060"/>
                </a:solidFill>
              </a:rPr>
              <a:t>steht bei der </a:t>
            </a:r>
            <a:r>
              <a:rPr lang="de-DE" sz="1600" b="1" dirty="0" smtClean="0">
                <a:solidFill>
                  <a:srgbClr val="002060"/>
                </a:solidFill>
              </a:rPr>
              <a:t>Bodenausspülung</a:t>
            </a:r>
            <a:r>
              <a:rPr lang="de-DE" sz="1600" dirty="0" smtClean="0">
                <a:solidFill>
                  <a:srgbClr val="002060"/>
                </a:solidFill>
              </a:rPr>
              <a:t> durch Beregnung an </a:t>
            </a:r>
            <a:r>
              <a:rPr lang="de-DE" sz="1600" b="1" dirty="0" smtClean="0">
                <a:solidFill>
                  <a:srgbClr val="002060"/>
                </a:solidFill>
              </a:rPr>
              <a:t>2. Stelle</a:t>
            </a:r>
            <a:r>
              <a:rPr lang="de-DE" sz="1600" dirty="0" smtClean="0">
                <a:solidFill>
                  <a:srgbClr val="002060"/>
                </a:solidFill>
              </a:rPr>
              <a:t>.</a:t>
            </a:r>
            <a:endParaRPr lang="de-DE" sz="2000" dirty="0" smtClean="0">
              <a:solidFill>
                <a:srgbClr val="002060"/>
              </a:solidFill>
            </a:endParaRPr>
          </a:p>
          <a:p>
            <a:endParaRPr lang="de-DE" sz="1600" dirty="0" smtClean="0"/>
          </a:p>
        </p:txBody>
      </p:sp>
      <p:cxnSp>
        <p:nvCxnSpPr>
          <p:cNvPr id="8" name="Gerade Verbindung 7"/>
          <p:cNvCxnSpPr/>
          <p:nvPr/>
        </p:nvCxnSpPr>
        <p:spPr>
          <a:xfrm>
            <a:off x="0" y="3284984"/>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1475656" y="3645024"/>
            <a:ext cx="7668344" cy="1077218"/>
          </a:xfrm>
          <a:prstGeom prst="rect">
            <a:avLst/>
          </a:prstGeom>
          <a:noFill/>
        </p:spPr>
        <p:txBody>
          <a:bodyPr wrap="square" rtlCol="0">
            <a:spAutoFit/>
          </a:bodyPr>
          <a:lstStyle/>
          <a:p>
            <a:r>
              <a:rPr lang="de-DE" sz="1600" b="1" dirty="0" smtClean="0">
                <a:solidFill>
                  <a:srgbClr val="002060"/>
                </a:solidFill>
              </a:rPr>
              <a:t>Parzelle Nr. 20 </a:t>
            </a:r>
            <a:r>
              <a:rPr lang="de-DE" sz="1600" dirty="0" smtClean="0">
                <a:solidFill>
                  <a:srgbClr val="002060"/>
                </a:solidFill>
              </a:rPr>
              <a:t>mit den </a:t>
            </a:r>
            <a:r>
              <a:rPr lang="de-DE" sz="1600" b="1" dirty="0" smtClean="0">
                <a:solidFill>
                  <a:srgbClr val="002060"/>
                </a:solidFill>
              </a:rPr>
              <a:t>längsten Ähren </a:t>
            </a:r>
            <a:r>
              <a:rPr lang="de-DE" sz="1600" dirty="0" smtClean="0">
                <a:solidFill>
                  <a:srgbClr val="002060"/>
                </a:solidFill>
              </a:rPr>
              <a:t>= ca. 12 cm. Hier wird der </a:t>
            </a:r>
            <a:r>
              <a:rPr lang="de-DE" sz="1600" b="1" dirty="0" smtClean="0">
                <a:solidFill>
                  <a:srgbClr val="002060"/>
                </a:solidFill>
              </a:rPr>
              <a:t>Ertrag</a:t>
            </a:r>
            <a:r>
              <a:rPr lang="de-DE" sz="1600" dirty="0" smtClean="0">
                <a:solidFill>
                  <a:srgbClr val="002060"/>
                </a:solidFill>
              </a:rPr>
              <a:t> nicht über die Halme/m², sondern über die </a:t>
            </a:r>
            <a:r>
              <a:rPr lang="de-DE" sz="1600" b="1" dirty="0" smtClean="0">
                <a:solidFill>
                  <a:srgbClr val="002060"/>
                </a:solidFill>
              </a:rPr>
              <a:t>Kornzahl/Ähre </a:t>
            </a:r>
            <a:r>
              <a:rPr lang="de-DE" sz="1600" dirty="0" smtClean="0">
                <a:solidFill>
                  <a:srgbClr val="002060"/>
                </a:solidFill>
              </a:rPr>
              <a:t>aufgebaut. Die gute Wurzelausbildung und </a:t>
            </a:r>
            <a:r>
              <a:rPr lang="de-DE" sz="1600" b="1" dirty="0" smtClean="0">
                <a:solidFill>
                  <a:srgbClr val="002060"/>
                </a:solidFill>
              </a:rPr>
              <a:t>sehr starke </a:t>
            </a:r>
            <a:r>
              <a:rPr lang="de-DE" sz="1600" b="1" dirty="0" err="1" smtClean="0">
                <a:solidFill>
                  <a:srgbClr val="002060"/>
                </a:solidFill>
              </a:rPr>
              <a:t>Mykorrhi</a:t>
            </a:r>
            <a:r>
              <a:rPr lang="de-DE" sz="1600" b="1" dirty="0" smtClean="0">
                <a:solidFill>
                  <a:srgbClr val="002060"/>
                </a:solidFill>
              </a:rPr>
              <a:t>- </a:t>
            </a:r>
            <a:r>
              <a:rPr lang="de-DE" sz="1600" b="1" dirty="0" err="1" smtClean="0">
                <a:solidFill>
                  <a:srgbClr val="002060"/>
                </a:solidFill>
              </a:rPr>
              <a:t>zierung</a:t>
            </a:r>
            <a:r>
              <a:rPr lang="de-DE" sz="1600" b="1" dirty="0" smtClean="0">
                <a:solidFill>
                  <a:srgbClr val="002060"/>
                </a:solidFill>
              </a:rPr>
              <a:t> </a:t>
            </a:r>
            <a:r>
              <a:rPr lang="de-DE" sz="1600" dirty="0" smtClean="0">
                <a:solidFill>
                  <a:srgbClr val="002060"/>
                </a:solidFill>
              </a:rPr>
              <a:t>bedingte beim Vergleich</a:t>
            </a:r>
            <a:r>
              <a:rPr lang="de-DE" sz="1600" b="1" dirty="0" smtClean="0">
                <a:solidFill>
                  <a:srgbClr val="002060"/>
                </a:solidFill>
              </a:rPr>
              <a:t> die geringste Bodenausspülung</a:t>
            </a:r>
            <a:r>
              <a:rPr lang="de-DE" sz="1600" dirty="0" smtClean="0">
                <a:solidFill>
                  <a:srgbClr val="002060"/>
                </a:solidFill>
              </a:rPr>
              <a:t>.</a:t>
            </a:r>
            <a:endParaRPr lang="de-DE" sz="1600" dirty="0">
              <a:solidFill>
                <a:srgbClr val="002060"/>
              </a:solidFill>
            </a:endParaRPr>
          </a:p>
        </p:txBody>
      </p:sp>
      <p:cxnSp>
        <p:nvCxnSpPr>
          <p:cNvPr id="10" name="Gerade Verbindung 9"/>
          <p:cNvCxnSpPr/>
          <p:nvPr/>
        </p:nvCxnSpPr>
        <p:spPr>
          <a:xfrm>
            <a:off x="0" y="465313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0" y="638132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475656" y="5445224"/>
            <a:ext cx="7668344" cy="830997"/>
          </a:xfrm>
          <a:prstGeom prst="rect">
            <a:avLst/>
          </a:prstGeom>
          <a:noFill/>
        </p:spPr>
        <p:txBody>
          <a:bodyPr wrap="square" rtlCol="0">
            <a:spAutoFit/>
          </a:bodyPr>
          <a:lstStyle/>
          <a:p>
            <a:r>
              <a:rPr lang="de-DE" sz="1600" b="1" dirty="0" smtClean="0">
                <a:solidFill>
                  <a:srgbClr val="002060"/>
                </a:solidFill>
              </a:rPr>
              <a:t>Parzelle Nr. 6 </a:t>
            </a:r>
            <a:r>
              <a:rPr lang="de-DE" sz="1600" dirty="0" smtClean="0">
                <a:solidFill>
                  <a:srgbClr val="002060"/>
                </a:solidFill>
              </a:rPr>
              <a:t>mit </a:t>
            </a:r>
            <a:r>
              <a:rPr lang="de-DE" sz="1600" b="1" dirty="0" smtClean="0">
                <a:solidFill>
                  <a:srgbClr val="002060"/>
                </a:solidFill>
              </a:rPr>
              <a:t>100 % Wolligem Honiggras </a:t>
            </a:r>
            <a:r>
              <a:rPr lang="de-DE" sz="1600" dirty="0" smtClean="0">
                <a:solidFill>
                  <a:srgbClr val="002060"/>
                </a:solidFill>
              </a:rPr>
              <a:t>statt Winterroggen. Da das W. Honiggras später als der WR aufwuchs, ergab sich eine </a:t>
            </a:r>
            <a:r>
              <a:rPr lang="de-DE" sz="1600" b="1" dirty="0" smtClean="0">
                <a:solidFill>
                  <a:srgbClr val="002060"/>
                </a:solidFill>
              </a:rPr>
              <a:t>hohe Bodenausspülung </a:t>
            </a:r>
            <a:r>
              <a:rPr lang="de-DE" sz="1600" dirty="0" smtClean="0">
                <a:solidFill>
                  <a:srgbClr val="002060"/>
                </a:solidFill>
              </a:rPr>
              <a:t>durch Beregnung.</a:t>
            </a:r>
          </a:p>
        </p:txBody>
      </p:sp>
      <p:cxnSp>
        <p:nvCxnSpPr>
          <p:cNvPr id="15" name="Gerade Verbindung 14"/>
          <p:cNvCxnSpPr/>
          <p:nvPr/>
        </p:nvCxnSpPr>
        <p:spPr>
          <a:xfrm>
            <a:off x="0" y="7893496"/>
            <a:ext cx="9144000" cy="0"/>
          </a:xfrm>
          <a:prstGeom prst="line">
            <a:avLst/>
          </a:prstGeom>
          <a:ln w="266700"/>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1475656" y="6669360"/>
            <a:ext cx="7668344" cy="1107996"/>
          </a:xfrm>
          <a:prstGeom prst="rect">
            <a:avLst/>
          </a:prstGeom>
          <a:solidFill>
            <a:schemeClr val="accent6">
              <a:lumMod val="20000"/>
              <a:lumOff val="80000"/>
            </a:schemeClr>
          </a:solidFill>
        </p:spPr>
        <p:txBody>
          <a:bodyPr wrap="square" rtlCol="0">
            <a:spAutoFit/>
          </a:bodyPr>
          <a:lstStyle/>
          <a:p>
            <a:r>
              <a:rPr lang="de-DE" sz="1600" b="1" dirty="0" smtClean="0">
                <a:solidFill>
                  <a:srgbClr val="002060"/>
                </a:solidFill>
              </a:rPr>
              <a:t>Parzelle Nr. 16 </a:t>
            </a:r>
            <a:r>
              <a:rPr lang="de-DE" sz="1600" dirty="0" smtClean="0">
                <a:solidFill>
                  <a:srgbClr val="002060"/>
                </a:solidFill>
              </a:rPr>
              <a:t>mit </a:t>
            </a:r>
            <a:r>
              <a:rPr lang="de-DE" sz="1600" b="1" dirty="0" smtClean="0">
                <a:solidFill>
                  <a:srgbClr val="002060"/>
                </a:solidFill>
              </a:rPr>
              <a:t>ungebeizter Triticale</a:t>
            </a:r>
            <a:r>
              <a:rPr lang="de-DE" sz="1600" dirty="0" smtClean="0">
                <a:solidFill>
                  <a:srgbClr val="002060"/>
                </a:solidFill>
              </a:rPr>
              <a:t>, die </a:t>
            </a:r>
            <a:r>
              <a:rPr lang="de-DE" sz="1600" b="1" dirty="0" smtClean="0">
                <a:solidFill>
                  <a:srgbClr val="002060"/>
                </a:solidFill>
              </a:rPr>
              <a:t>nicht mit Mykorrhiza geimpft </a:t>
            </a:r>
            <a:r>
              <a:rPr lang="de-DE" sz="1600" dirty="0" smtClean="0">
                <a:solidFill>
                  <a:srgbClr val="002060"/>
                </a:solidFill>
              </a:rPr>
              <a:t>wurde, wies durch Beregnung die </a:t>
            </a:r>
            <a:r>
              <a:rPr lang="de-DE" sz="1600" b="1" dirty="0" smtClean="0">
                <a:solidFill>
                  <a:srgbClr val="002060"/>
                </a:solidFill>
              </a:rPr>
              <a:t>höchste Bodenausspülung</a:t>
            </a:r>
            <a:r>
              <a:rPr lang="de-DE" sz="1600" dirty="0" smtClean="0">
                <a:solidFill>
                  <a:srgbClr val="002060"/>
                </a:solidFill>
              </a:rPr>
              <a:t> in Vol. % aufgrund </a:t>
            </a:r>
            <a:r>
              <a:rPr lang="de-DE" sz="1600" b="1" dirty="0" smtClean="0">
                <a:solidFill>
                  <a:srgbClr val="002060"/>
                </a:solidFill>
              </a:rPr>
              <a:t>mangelnder Durchwurzelung </a:t>
            </a:r>
            <a:r>
              <a:rPr lang="de-DE" sz="1600" dirty="0" smtClean="0">
                <a:solidFill>
                  <a:srgbClr val="002060"/>
                </a:solidFill>
              </a:rPr>
              <a:t>auf.</a:t>
            </a:r>
          </a:p>
          <a:p>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0"/>
            <a:ext cx="8568952" cy="954107"/>
          </a:xfrm>
          <a:prstGeom prst="rect">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2800" b="1" i="1" u="sng" dirty="0" smtClean="0">
                <a:latin typeface="Calibri" pitchFamily="34" charset="0"/>
              </a:rPr>
              <a:t>Folie 22:</a:t>
            </a:r>
            <a:r>
              <a:rPr lang="de-DE" sz="2800" b="1" i="1" dirty="0" smtClean="0">
                <a:latin typeface="Calibri" pitchFamily="34" charset="0"/>
              </a:rPr>
              <a:t> </a:t>
            </a:r>
            <a:r>
              <a:rPr lang="de-DE" sz="2800" b="1" i="1" u="sng" dirty="0" smtClean="0">
                <a:latin typeface="Calibri" pitchFamily="34" charset="0"/>
              </a:rPr>
              <a:t>Wo gab es Probleme bei der Versuchsdurchführung?</a:t>
            </a:r>
            <a:endParaRPr lang="de-DE" sz="2800" b="1" i="1" u="sng" dirty="0">
              <a:latin typeface="Calibri" pitchFamily="34" charset="0"/>
            </a:endParaRPr>
          </a:p>
        </p:txBody>
      </p:sp>
      <p:sp>
        <p:nvSpPr>
          <p:cNvPr id="3" name="Textfeld 2"/>
          <p:cNvSpPr txBox="1"/>
          <p:nvPr/>
        </p:nvSpPr>
        <p:spPr>
          <a:xfrm>
            <a:off x="323528" y="856357"/>
            <a:ext cx="8568952" cy="6001643"/>
          </a:xfrm>
          <a:prstGeom prst="rect">
            <a:avLst/>
          </a:prstGeom>
          <a:solidFill>
            <a:schemeClr val="tx2">
              <a:lumMod val="10000"/>
              <a:lumOff val="90000"/>
            </a:schemeClr>
          </a:solidFill>
        </p:spPr>
        <p:txBody>
          <a:bodyPr wrap="square" rtlCol="0">
            <a:spAutoFit/>
          </a:bodyPr>
          <a:lstStyle/>
          <a:p>
            <a:pPr marL="342900" indent="-342900">
              <a:buAutoNum type="arabicPeriod"/>
            </a:pPr>
            <a:r>
              <a:rPr lang="de-DE" sz="2400" dirty="0" smtClean="0">
                <a:solidFill>
                  <a:srgbClr val="002060"/>
                </a:solidFill>
                <a:latin typeface="Calibri" pitchFamily="34" charset="0"/>
              </a:rPr>
              <a:t>Da die Ansaatkästen zunächst im Gewächshaus standen und außerdem durch den Treibhauseffekt Temperatur und Verdunstung enorm anstiegen, mussten wir unsere Pflanzen beregnen.  </a:t>
            </a:r>
          </a:p>
          <a:p>
            <a:pPr marL="342900" indent="-342900">
              <a:buAutoNum type="arabicPeriod"/>
            </a:pPr>
            <a:r>
              <a:rPr lang="de-DE" sz="2400" dirty="0" smtClean="0">
                <a:solidFill>
                  <a:srgbClr val="002060"/>
                </a:solidFill>
                <a:latin typeface="Calibri" pitchFamily="34" charset="0"/>
              </a:rPr>
              <a:t>Aufgrund der dünnen, ca. 15 cm dicken Sandbodenschicht, die in die Kästen mit perforiertem Boden eingefüllt worden war, kam es zu sehr großen Boden- und Nährstoffauswaschungen, die später bei den draußen stehenden Kästen – je nach Wurzelvernetzung – durch die erhöhte Beregnung und das Aufbocken der Kästen auf Pflastersteine noch verstärkt wurde.</a:t>
            </a:r>
          </a:p>
          <a:p>
            <a:pPr marL="342900" indent="-342900">
              <a:buAutoNum type="arabicPeriod"/>
            </a:pPr>
            <a:r>
              <a:rPr lang="de-DE" sz="2400" dirty="0" smtClean="0">
                <a:solidFill>
                  <a:srgbClr val="002060"/>
                </a:solidFill>
                <a:latin typeface="Calibri" pitchFamily="34" charset="0"/>
              </a:rPr>
              <a:t>Da die Ungräser und –Kräuter nicht mit Herbiziden bekämpft, sondern nur gejätet worden sind, wurde der Mutterboden in den Ansaatkästen zunehmend aufgelockert und die Boden- und Nährstoffverluste ebenfalls vergrößert. Außerdem kam es bei vielen Kulturpflanzen anfangs im Gewächshaus zu erheblichem Trockenheitsstress.</a:t>
            </a:r>
            <a:endParaRPr lang="de-DE" sz="2400"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2800" b="1" i="1" u="sng" dirty="0" smtClean="0"/>
              <a:t>Folie 23:</a:t>
            </a:r>
            <a:r>
              <a:rPr lang="de-DE" sz="2800" b="1" i="1" dirty="0" smtClean="0"/>
              <a:t> </a:t>
            </a:r>
            <a:r>
              <a:rPr lang="de-DE" sz="2800" b="1" i="1" u="sng" dirty="0" smtClean="0"/>
              <a:t>Ergebnisse und Auswertung  Teil 1</a:t>
            </a:r>
            <a:endParaRPr lang="de-DE" sz="2800" b="1" i="1" u="sng" dirty="0"/>
          </a:p>
        </p:txBody>
      </p:sp>
      <p:sp>
        <p:nvSpPr>
          <p:cNvPr id="3" name="Textfeld 2"/>
          <p:cNvSpPr txBox="1"/>
          <p:nvPr/>
        </p:nvSpPr>
        <p:spPr>
          <a:xfrm>
            <a:off x="0" y="548680"/>
            <a:ext cx="9144000" cy="6647974"/>
          </a:xfrm>
          <a:prstGeom prst="rect">
            <a:avLst/>
          </a:prstGeom>
          <a:solidFill>
            <a:schemeClr val="tx2">
              <a:lumMod val="10000"/>
              <a:lumOff val="90000"/>
            </a:schemeClr>
          </a:solidFill>
        </p:spPr>
        <p:txBody>
          <a:bodyPr wrap="square" rtlCol="0">
            <a:spAutoFit/>
          </a:bodyPr>
          <a:lstStyle/>
          <a:p>
            <a:pPr marL="342900" indent="-342900">
              <a:buAutoNum type="arabicPeriod"/>
            </a:pPr>
            <a:r>
              <a:rPr lang="de-DE" sz="2400" dirty="0" smtClean="0">
                <a:solidFill>
                  <a:srgbClr val="002060"/>
                </a:solidFill>
                <a:latin typeface="Calibri" pitchFamily="34" charset="0"/>
              </a:rPr>
              <a:t>Die Ungräser hatten eine erheblich größere Trockenheitsresistenz als die Kulturpflanzen.</a:t>
            </a:r>
          </a:p>
          <a:p>
            <a:pPr marL="342900" indent="-342900">
              <a:buAutoNum type="arabicPeriod"/>
            </a:pPr>
            <a:r>
              <a:rPr lang="de-DE" sz="2400" dirty="0" smtClean="0">
                <a:solidFill>
                  <a:srgbClr val="002060"/>
                </a:solidFill>
                <a:latin typeface="Calibri" pitchFamily="34" charset="0"/>
              </a:rPr>
              <a:t>Gegenüber Beikräutern hatte  Roggen (Minello) im Vergl. zu  Weizen und Triticale die beste Konkurrenzkraft (vergl. Literturangaben).</a:t>
            </a:r>
          </a:p>
          <a:p>
            <a:pPr marL="342900" indent="-342900">
              <a:buAutoNum type="arabicPeriod"/>
            </a:pPr>
            <a:r>
              <a:rPr lang="de-DE" sz="2400" dirty="0" smtClean="0">
                <a:solidFill>
                  <a:srgbClr val="002060"/>
                </a:solidFill>
                <a:latin typeface="Calibri" pitchFamily="34" charset="0"/>
              </a:rPr>
              <a:t>Die 5 mit Mykorrhiza geimpften Roggensorten wurden im Schnitt mit gut (=1,9) bewertet. Davon schnitten die zwei ungebeizten Sorten mit 2,3 ab. Die 3 gebeizten und mit Mykorrhiza behandelten Sorten wurden mit 1,7 bewertet.  Die beiden Sorten, die weder gebeizt noch mit Mykorrhiza geimpft worden waren, wurden mit mangelhaft (5,5) beurteilt. Aufgrund mangelnder Ausbildung des Wurzelsystems kam es hier durch die Beregnung auch zu den größten Boden- und Nährstoffauswaschungen sowie Trockenschäden, da die  für das Wachstum notwendigen Wasser- und Nährstoffmengen nicht gehalten werden konnten. Also scheint die fungizide Beize Celest keinen negativen,  sondern eher einen positiven Einfluss auf die Winter-Roggensorte  Minello bei Sandboden zu haben, der durch die Impfung mit Mykorrhiza noch weiter aufgewertet wird (vergl. F. 20).</a:t>
            </a:r>
          </a:p>
          <a:p>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2800" b="1" i="1" u="sng" dirty="0" smtClean="0"/>
              <a:t>Folie 24:</a:t>
            </a:r>
            <a:r>
              <a:rPr lang="de-DE" sz="2800" b="1" i="1" dirty="0" smtClean="0"/>
              <a:t> </a:t>
            </a:r>
            <a:r>
              <a:rPr lang="de-DE" sz="2800" b="1" i="1" u="sng" dirty="0" smtClean="0"/>
              <a:t>Ergebnisse und Auswertung  Teil 2</a:t>
            </a:r>
            <a:endParaRPr lang="de-DE" sz="2800" b="1" i="1" u="sng" dirty="0"/>
          </a:p>
        </p:txBody>
      </p:sp>
      <p:sp>
        <p:nvSpPr>
          <p:cNvPr id="3" name="Textfeld 2"/>
          <p:cNvSpPr txBox="1"/>
          <p:nvPr/>
        </p:nvSpPr>
        <p:spPr>
          <a:xfrm>
            <a:off x="0" y="476673"/>
            <a:ext cx="9144000" cy="6524863"/>
          </a:xfrm>
          <a:prstGeom prst="rect">
            <a:avLst/>
          </a:prstGeom>
          <a:solidFill>
            <a:schemeClr val="tx2">
              <a:lumMod val="10000"/>
              <a:lumOff val="90000"/>
            </a:schemeClr>
          </a:solidFill>
        </p:spPr>
        <p:txBody>
          <a:bodyPr wrap="square" rtlCol="0">
            <a:spAutoFit/>
          </a:bodyPr>
          <a:lstStyle/>
          <a:p>
            <a:endParaRPr lang="de-DE" sz="2400" dirty="0" smtClean="0">
              <a:solidFill>
                <a:srgbClr val="002060"/>
              </a:solidFill>
              <a:latin typeface="Calibri" pitchFamily="34" charset="0"/>
            </a:endParaRPr>
          </a:p>
          <a:p>
            <a:r>
              <a:rPr lang="de-DE" sz="2400" b="1" dirty="0" smtClean="0">
                <a:solidFill>
                  <a:srgbClr val="002060"/>
                </a:solidFill>
                <a:latin typeface="Calibri" pitchFamily="34" charset="0"/>
              </a:rPr>
              <a:t>4. Für den Laien sind mykorrhizierte Pflanzen während der Keimung besonders an den stärker beerdeten Wurzeln zu erkennen (vergl. Folie 18).</a:t>
            </a:r>
          </a:p>
          <a:p>
            <a:endParaRPr lang="de-DE" sz="1000" b="1" dirty="0" smtClean="0">
              <a:solidFill>
                <a:srgbClr val="002060"/>
              </a:solidFill>
              <a:latin typeface="Calibri" pitchFamily="34" charset="0"/>
            </a:endParaRPr>
          </a:p>
          <a:p>
            <a:r>
              <a:rPr lang="de-DE" sz="2400" b="1" dirty="0" smtClean="0">
                <a:solidFill>
                  <a:srgbClr val="002060"/>
                </a:solidFill>
                <a:latin typeface="Calibri" pitchFamily="34" charset="0"/>
              </a:rPr>
              <a:t>5. Während des späteren Wachstums zeigen mykorrhizierte Pflanzen nicht nur einen besseren Aufgang, sondern neben einem stärkeren Sprosswachstum auch eine stärkere bzw. dickere Wurzelausbildung. Die Wurzeloberfläche wird mit stärkerer Mykorrhizierung auch unregelmäßiger ausgebildet, so dass mehr Boden an ihr haften bleibt und die Versorgung mit Wasser und Bodennährstoffen gerade in Trockenzeiten auf nährstoffarmen Böden besser überbrückt werden kann. Ebenso wird die Wurzelvernetzung intensiviert, so dass hiermit auch gleichzeitig der Schutz gegen Bodenerosion und Nährstoffauswaschung verstärkt wird</a:t>
            </a:r>
            <a:r>
              <a:rPr lang="de-DE" sz="2400" dirty="0" smtClean="0">
                <a:solidFill>
                  <a:srgbClr val="002060"/>
                </a:solidFill>
                <a:latin typeface="Calibri" pitchFamily="34" charset="0"/>
              </a:rPr>
              <a:t>. </a:t>
            </a:r>
          </a:p>
          <a:p>
            <a:endParaRPr lang="de-DE" sz="2400" dirty="0" smtClean="0">
              <a:latin typeface="Calibri" pitchFamily="34" charset="0"/>
            </a:endParaRPr>
          </a:p>
          <a:p>
            <a:endParaRPr lang="de-DE" sz="2400" dirty="0" smtClean="0">
              <a:latin typeface="Calibri" pitchFamily="34" charset="0"/>
            </a:endParaRPr>
          </a:p>
          <a:p>
            <a:endParaRPr lang="de-DE" sz="2400"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2800" b="1" i="1" u="sng" dirty="0" smtClean="0"/>
              <a:t>Folie 25:</a:t>
            </a:r>
            <a:r>
              <a:rPr lang="de-DE" sz="2800" b="1" i="1" dirty="0" smtClean="0"/>
              <a:t> </a:t>
            </a:r>
            <a:r>
              <a:rPr lang="de-DE" sz="2800" b="1" i="1" u="sng" dirty="0" smtClean="0"/>
              <a:t>Ergebnisse und Auswertung  Teil 3</a:t>
            </a:r>
            <a:endParaRPr lang="de-DE" sz="2800" b="1" i="1" u="sng" dirty="0"/>
          </a:p>
        </p:txBody>
      </p:sp>
      <p:sp>
        <p:nvSpPr>
          <p:cNvPr id="3" name="Textfeld 2"/>
          <p:cNvSpPr txBox="1"/>
          <p:nvPr/>
        </p:nvSpPr>
        <p:spPr>
          <a:xfrm>
            <a:off x="29817" y="548681"/>
            <a:ext cx="9144000" cy="6017032"/>
          </a:xfrm>
          <a:prstGeom prst="rect">
            <a:avLst/>
          </a:prstGeom>
          <a:solidFill>
            <a:schemeClr val="tx2">
              <a:lumMod val="10000"/>
              <a:lumOff val="90000"/>
            </a:schemeClr>
          </a:solidFill>
        </p:spPr>
        <p:txBody>
          <a:bodyPr wrap="square" rtlCol="0">
            <a:spAutoFit/>
          </a:bodyPr>
          <a:lstStyle/>
          <a:p>
            <a:endParaRPr lang="de-DE" sz="700" dirty="0" smtClean="0"/>
          </a:p>
          <a:p>
            <a:r>
              <a:rPr lang="de-DE" dirty="0" smtClean="0">
                <a:solidFill>
                  <a:srgbClr val="002060"/>
                </a:solidFill>
              </a:rPr>
              <a:t>6. Die derzeitigen Anwendungsempfehlungen für die Menge des </a:t>
            </a:r>
          </a:p>
          <a:p>
            <a:r>
              <a:rPr lang="de-DE" dirty="0" smtClean="0">
                <a:solidFill>
                  <a:srgbClr val="002060"/>
                </a:solidFill>
              </a:rPr>
              <a:t>    Impfmaterials beziehen sich auf die Aussaatmenge. So würden sich zur </a:t>
            </a:r>
          </a:p>
          <a:p>
            <a:r>
              <a:rPr lang="de-DE" dirty="0" smtClean="0">
                <a:solidFill>
                  <a:srgbClr val="002060"/>
                </a:solidFill>
              </a:rPr>
              <a:t>    Zeit – je nach Getreideart – bei einer Impfung des Saatgutes</a:t>
            </a:r>
          </a:p>
          <a:p>
            <a:r>
              <a:rPr lang="de-DE" dirty="0" smtClean="0">
                <a:solidFill>
                  <a:srgbClr val="002060"/>
                </a:solidFill>
              </a:rPr>
              <a:t>    die Kosten für das Impfmaterial auf ca. 700 – 1800 €/ha  belaufen, </a:t>
            </a:r>
          </a:p>
          <a:p>
            <a:r>
              <a:rPr lang="de-DE" dirty="0" smtClean="0">
                <a:solidFill>
                  <a:srgbClr val="002060"/>
                </a:solidFill>
              </a:rPr>
              <a:t>    während bei Mais nur ca. 180 – 270 €/ha anfallen würden. Das </a:t>
            </a:r>
          </a:p>
          <a:p>
            <a:r>
              <a:rPr lang="de-DE" dirty="0" smtClean="0">
                <a:solidFill>
                  <a:srgbClr val="002060"/>
                </a:solidFill>
              </a:rPr>
              <a:t>    wiederum bedeutet, dass bei den derzeitig empfohlenen </a:t>
            </a:r>
          </a:p>
          <a:p>
            <a:r>
              <a:rPr lang="de-DE" dirty="0" smtClean="0">
                <a:solidFill>
                  <a:srgbClr val="002060"/>
                </a:solidFill>
              </a:rPr>
              <a:t>    Anwendungsmengen sich nur bei Mais durch einen entsprechenden </a:t>
            </a:r>
          </a:p>
          <a:p>
            <a:r>
              <a:rPr lang="de-DE" dirty="0" smtClean="0">
                <a:solidFill>
                  <a:srgbClr val="002060"/>
                </a:solidFill>
              </a:rPr>
              <a:t>    Mehrertrag eine Mykorrhiza-Impfung lohnen würde.</a:t>
            </a:r>
          </a:p>
          <a:p>
            <a:endParaRPr lang="de-DE" dirty="0" smtClean="0">
              <a:solidFill>
                <a:srgbClr val="002060"/>
              </a:solidFill>
            </a:endParaRPr>
          </a:p>
          <a:p>
            <a:r>
              <a:rPr lang="de-DE" dirty="0" smtClean="0">
                <a:solidFill>
                  <a:srgbClr val="002060"/>
                </a:solidFill>
              </a:rPr>
              <a:t>7. Ein ansteigender Humusgehalt mit steigender Mykorrhizierung konnte aus            </a:t>
            </a:r>
          </a:p>
          <a:p>
            <a:r>
              <a:rPr lang="de-DE" dirty="0" smtClean="0">
                <a:solidFill>
                  <a:srgbClr val="002060"/>
                </a:solidFill>
              </a:rPr>
              <a:t>    den Extremvarianten, die in Folie 21 dargestellt wurden, </a:t>
            </a:r>
            <a:r>
              <a:rPr lang="de-DE" i="1" u="sng" dirty="0" smtClean="0">
                <a:solidFill>
                  <a:srgbClr val="002060"/>
                </a:solidFill>
              </a:rPr>
              <a:t>nicht</a:t>
            </a:r>
            <a:r>
              <a:rPr lang="de-DE" dirty="0" smtClean="0">
                <a:solidFill>
                  <a:srgbClr val="002060"/>
                </a:solidFill>
              </a:rPr>
              <a:t> abgeleitet  </a:t>
            </a:r>
          </a:p>
          <a:p>
            <a:r>
              <a:rPr lang="de-DE" dirty="0" smtClean="0">
                <a:solidFill>
                  <a:srgbClr val="002060"/>
                </a:solidFill>
              </a:rPr>
              <a:t>    werden.</a:t>
            </a:r>
          </a:p>
          <a:p>
            <a:endParaRPr lang="de-DE" dirty="0" smtClean="0">
              <a:solidFill>
                <a:srgbClr val="002060"/>
              </a:solidFill>
            </a:endParaRPr>
          </a:p>
          <a:p>
            <a:r>
              <a:rPr lang="de-DE" dirty="0" smtClean="0">
                <a:solidFill>
                  <a:srgbClr val="002060"/>
                </a:solidFill>
              </a:rPr>
              <a:t>8. In unseren Versuchen konnten wir jedoch veranschaulichen, dass …</a:t>
            </a:r>
          </a:p>
          <a:p>
            <a:r>
              <a:rPr lang="de-DE" dirty="0" smtClean="0">
                <a:solidFill>
                  <a:srgbClr val="002060"/>
                </a:solidFill>
              </a:rPr>
              <a:t>	a) sich mit reduzierter Wurzelvernetzung der Ausspülungsgrad des 	    Bodens bzw. die Bodenerosion vergrößerte.</a:t>
            </a:r>
          </a:p>
          <a:p>
            <a:r>
              <a:rPr lang="de-DE" dirty="0" smtClean="0">
                <a:solidFill>
                  <a:srgbClr val="002060"/>
                </a:solidFill>
              </a:rPr>
              <a:t>	b) mit reduzierter Wurzelvernetzung der Humusanteil der Proben 	    zunahm und deshalb auch keine Abhängigkeit des Humusgehaltes 	    von der Mykorrhizierung nachzuweisen war.</a:t>
            </a:r>
          </a:p>
          <a:p>
            <a:r>
              <a:rPr lang="de-DE" dirty="0" smtClean="0">
                <a:solidFill>
                  <a:srgbClr val="002060"/>
                </a:solidFill>
              </a:rPr>
              <a:t>	c) Proben mit einem höheren Humusgehalt auch eine höhere </a:t>
            </a:r>
          </a:p>
          <a:p>
            <a:r>
              <a:rPr lang="de-DE" dirty="0" smtClean="0">
                <a:solidFill>
                  <a:srgbClr val="002060"/>
                </a:solidFill>
              </a:rPr>
              <a:t>               Feldkapazität aufwiesen (vergl. Folien 17, 20 und 21).</a:t>
            </a:r>
            <a:endParaRPr lang="de-DE"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323528" y="0"/>
            <a:ext cx="8496944" cy="576064"/>
          </a:xfrm>
          <a:solidFill>
            <a:schemeClr val="bg1"/>
          </a:solidFill>
          <a:ln>
            <a:solidFill>
              <a:srgbClr val="002060"/>
            </a:solidFill>
          </a:ln>
        </p:spPr>
        <p:txBody>
          <a:bodyPr anchor="t">
            <a:normAutofit/>
          </a:bodyPr>
          <a:lstStyle/>
          <a:p>
            <a:r>
              <a:rPr lang="de-DE" sz="2400" i="1" u="sng" dirty="0" smtClean="0">
                <a:solidFill>
                  <a:schemeClr val="accent3"/>
                </a:solidFill>
              </a:rPr>
              <a:t>Folie 26:</a:t>
            </a:r>
            <a:r>
              <a:rPr lang="de-DE" sz="1600" i="1" dirty="0" smtClean="0">
                <a:solidFill>
                  <a:schemeClr val="accent3"/>
                </a:solidFill>
              </a:rPr>
              <a:t> </a:t>
            </a:r>
            <a:r>
              <a:rPr lang="de-DE" sz="2400" i="1" u="sng" dirty="0" smtClean="0">
                <a:solidFill>
                  <a:schemeClr val="accent3"/>
                </a:solidFill>
              </a:rPr>
              <a:t>Zusammenfassung</a:t>
            </a:r>
            <a:endParaRPr lang="de-DE" sz="2400" i="1" u="sng" dirty="0">
              <a:solidFill>
                <a:schemeClr val="accent3"/>
              </a:solidFill>
            </a:endParaRPr>
          </a:p>
        </p:txBody>
      </p:sp>
      <p:sp>
        <p:nvSpPr>
          <p:cNvPr id="15" name="Inhaltsplatzhalter 14"/>
          <p:cNvSpPr>
            <a:spLocks noGrp="1"/>
          </p:cNvSpPr>
          <p:nvPr>
            <p:ph idx="1"/>
          </p:nvPr>
        </p:nvSpPr>
        <p:spPr>
          <a:xfrm>
            <a:off x="323528" y="476672"/>
            <a:ext cx="8496944" cy="6048672"/>
          </a:xfrm>
          <a:solidFill>
            <a:schemeClr val="tx2">
              <a:lumMod val="10000"/>
              <a:lumOff val="90000"/>
            </a:schemeClr>
          </a:solidFill>
        </p:spPr>
        <p:txBody>
          <a:bodyPr>
            <a:noAutofit/>
          </a:bodyPr>
          <a:lstStyle/>
          <a:p>
            <a:r>
              <a:rPr lang="de-DE" sz="2000" dirty="0" smtClean="0">
                <a:solidFill>
                  <a:srgbClr val="002060"/>
                </a:solidFill>
                <a:latin typeface="Calibri" pitchFamily="34" charset="0"/>
              </a:rPr>
              <a:t>In dieser Arbeit wurden fungizidgebeizte und ungebeizte Getreide- und Maissorten mit und ohne Mykorrhiza-Impfung miteinander auf humosem, leichtem Boden verglichen.</a:t>
            </a:r>
          </a:p>
          <a:p>
            <a:r>
              <a:rPr lang="de-DE" sz="2000" dirty="0" smtClean="0">
                <a:solidFill>
                  <a:srgbClr val="002060"/>
                </a:solidFill>
                <a:latin typeface="Calibri" pitchFamily="34" charset="0"/>
              </a:rPr>
              <a:t>Trotz erheblicher Unterschiede in der Wachstumsleistung bei Roggen, schnitt er in der Aufwuchsleistung gegenüber Triticale und Weizen am besten ab. Dies mag zum einen an seiner Anspruchslosigkeit aufgrund seines dichten Wurzelwerkes liegen, zum anderen wurde aber auch sein starkes Durch- setzungsvermögen gegenüber Ungräsern und –Kräutern deutlich sichtbar.</a:t>
            </a:r>
          </a:p>
          <a:p>
            <a:r>
              <a:rPr lang="de-DE" sz="2000" dirty="0" smtClean="0">
                <a:solidFill>
                  <a:srgbClr val="002060"/>
                </a:solidFill>
                <a:latin typeface="Calibri" pitchFamily="34" charset="0"/>
              </a:rPr>
              <a:t>Die Pflanzen, die mit dem Mykorrhiza-Impfstoff behandelt worden sind, können die Nährstoffe aus dem Boden besser aufnehmen, da sie durch die Pilzhyphen  ihre Wurzeloberfläche vergrößern. Sie sind daher schon weiter entwickelt.</a:t>
            </a:r>
          </a:p>
          <a:p>
            <a:r>
              <a:rPr lang="de-DE" sz="2000" dirty="0" smtClean="0">
                <a:solidFill>
                  <a:srgbClr val="002060"/>
                </a:solidFill>
                <a:latin typeface="Calibri" pitchFamily="34" charset="0"/>
              </a:rPr>
              <a:t>In der Tendenz konnte auch gezeigt werden, dass mit dichter werdendem Wurzelnetz auch eine Reduzierung der Bodenerosion einhergeht. Aufgrund hoher Niederschlagsmengen in diesem Jahr und einer zusätzlichen Beregnung von ca. 4 mm/Tag kam es zu großen Bodenausspülungen bei den Ansaatkästen, die zudem noch auf Pflastersteinen bodenfrei aufgesetzt waren. </a:t>
            </a:r>
          </a:p>
          <a:p>
            <a:pPr>
              <a:buNone/>
            </a:pPr>
            <a:endParaRPr lang="de-DE"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323528" y="116632"/>
            <a:ext cx="8496944" cy="576064"/>
          </a:xfrm>
          <a:solidFill>
            <a:schemeClr val="bg1"/>
          </a:solidFill>
          <a:ln>
            <a:solidFill>
              <a:srgbClr val="002060"/>
            </a:solidFill>
          </a:ln>
        </p:spPr>
        <p:txBody>
          <a:bodyPr anchor="t">
            <a:normAutofit/>
          </a:bodyPr>
          <a:lstStyle/>
          <a:p>
            <a:r>
              <a:rPr lang="de-DE" sz="2400" i="1" u="sng" dirty="0" smtClean="0">
                <a:solidFill>
                  <a:schemeClr val="accent3"/>
                </a:solidFill>
              </a:rPr>
              <a:t>Folie 27:</a:t>
            </a:r>
            <a:r>
              <a:rPr lang="de-DE" sz="1600" i="1" dirty="0" smtClean="0">
                <a:solidFill>
                  <a:schemeClr val="accent3"/>
                </a:solidFill>
              </a:rPr>
              <a:t> </a:t>
            </a:r>
            <a:r>
              <a:rPr lang="de-DE" sz="2400" i="1" u="sng" dirty="0" smtClean="0">
                <a:solidFill>
                  <a:schemeClr val="accent3"/>
                </a:solidFill>
              </a:rPr>
              <a:t>Zusammenfassung</a:t>
            </a:r>
            <a:endParaRPr lang="de-DE" sz="2400" i="1" u="sng" dirty="0">
              <a:solidFill>
                <a:schemeClr val="accent3"/>
              </a:solidFill>
            </a:endParaRPr>
          </a:p>
        </p:txBody>
      </p:sp>
      <p:sp>
        <p:nvSpPr>
          <p:cNvPr id="15" name="Inhaltsplatzhalter 14"/>
          <p:cNvSpPr>
            <a:spLocks noGrp="1"/>
          </p:cNvSpPr>
          <p:nvPr>
            <p:ph idx="1"/>
          </p:nvPr>
        </p:nvSpPr>
        <p:spPr>
          <a:xfrm>
            <a:off x="323528" y="692696"/>
            <a:ext cx="8496944" cy="5760640"/>
          </a:xfrm>
          <a:solidFill>
            <a:schemeClr val="tx2">
              <a:lumMod val="10000"/>
              <a:lumOff val="90000"/>
            </a:schemeClr>
          </a:solidFill>
        </p:spPr>
        <p:txBody>
          <a:bodyPr>
            <a:noAutofit/>
          </a:bodyPr>
          <a:lstStyle/>
          <a:p>
            <a:r>
              <a:rPr lang="de-DE" sz="2200" dirty="0" smtClean="0">
                <a:solidFill>
                  <a:srgbClr val="002060"/>
                </a:solidFill>
                <a:latin typeface="Calibri" pitchFamily="34" charset="0"/>
              </a:rPr>
              <a:t>Aufgrund dieses Phänomens konnte eine Abhängigkeit des Humusgehaltes von der Mykorrhizabildung nicht nachgewiesen werden, wohl aber eine höhere Feldkapazität  der Bodenproben mit höherem Humusgehalt.</a:t>
            </a:r>
          </a:p>
          <a:p>
            <a:r>
              <a:rPr lang="de-DE" sz="2200" dirty="0" smtClean="0">
                <a:solidFill>
                  <a:srgbClr val="002060"/>
                </a:solidFill>
                <a:latin typeface="Calibri" pitchFamily="34" charset="0"/>
              </a:rPr>
              <a:t>Aus unserer Sicht sollten die Anwendungsempfehlungen für den Mykorrhiza-Impfstoff im konventionellen Anbau neu überprüft werden, da sie derzeitig nach den Saatgutmengen ausgerichtet sind und allenfalls nur bei Mais durch den zu erwartenden Mehrertrag auch ein Kostenausgleich der verwendeten Impfpräparate zu erwarten ist.</a:t>
            </a:r>
          </a:p>
          <a:p>
            <a:r>
              <a:rPr lang="de-DE" sz="2200" dirty="0" smtClean="0">
                <a:solidFill>
                  <a:srgbClr val="002060"/>
                </a:solidFill>
                <a:latin typeface="Calibri" pitchFamily="34" charset="0"/>
              </a:rPr>
              <a:t>Da beim Mais nur insektizide Beizen  verwendet werden, ist durch diese Beizmittel keine Reduzierung der Mykorrhiza-Wirkung zu erwarten, jedoch sind die Angaben über den negativen Einfluss des Ammoniaks der Gülle auf die Mykorrhizenbildung in der Literatur sehr vage und sollten aus unserer Sicht weiter überprüft werden, da wir aufgrund von Wildfraß die Maisversuche vorzeitig beenden mussten.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a:xfrm>
            <a:off x="611560" y="836712"/>
            <a:ext cx="7772400" cy="1828800"/>
          </a:xfrm>
        </p:spPr>
        <p:txBody>
          <a:bodyPr anchor="t">
            <a:normAutofit/>
          </a:bodyPr>
          <a:lstStyle/>
          <a:p>
            <a:pPr algn="ctr"/>
            <a:r>
              <a:rPr lang="de-DE" dirty="0" smtClean="0"/>
              <a:t>Vielen Dank für Ihre Aufmerksamkeit!</a:t>
            </a:r>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5508104" y="4005064"/>
            <a:ext cx="3168352" cy="1710343"/>
          </a:xfrm>
          <a:prstGeom prst="rect">
            <a:avLst/>
          </a:prstGeom>
          <a:ln>
            <a:headEnd/>
            <a:tailEnd/>
          </a:ln>
        </p:spPr>
        <p:style>
          <a:lnRef idx="0">
            <a:schemeClr val="dk1"/>
          </a:lnRef>
          <a:fillRef idx="3">
            <a:schemeClr val="dk1"/>
          </a:fillRef>
          <a:effectRef idx="3">
            <a:schemeClr val="dk1"/>
          </a:effectRef>
          <a:fontRef idx="minor">
            <a:schemeClr val="lt1"/>
          </a:fontRef>
        </p:style>
      </p:pic>
      <p:sp>
        <p:nvSpPr>
          <p:cNvPr id="5" name="Textfeld 4"/>
          <p:cNvSpPr txBox="1"/>
          <p:nvPr/>
        </p:nvSpPr>
        <p:spPr>
          <a:xfrm>
            <a:off x="971600" y="4221088"/>
            <a:ext cx="2808312" cy="1200329"/>
          </a:xfrm>
          <a:prstGeom prst="rect">
            <a:avLst/>
          </a:prstGeom>
          <a:noFill/>
          <a:effectLst>
            <a:innerShdw blurRad="63500" dist="50800" dir="13500000">
              <a:prstClr val="black">
                <a:alpha val="50000"/>
              </a:prstClr>
            </a:innerShdw>
          </a:effectLst>
        </p:spPr>
        <p:txBody>
          <a:bodyPr wrap="square" rtlCol="0">
            <a:spAutoFit/>
          </a:bodyPr>
          <a:lstStyle/>
          <a:p>
            <a:r>
              <a:rPr lang="de-DE" b="1" i="1" u="sng" dirty="0" smtClean="0">
                <a:solidFill>
                  <a:srgbClr val="002060"/>
                </a:solidFill>
              </a:rPr>
              <a:t>Vesuchsbetreuung: </a:t>
            </a:r>
            <a:endParaRPr lang="de-DE" b="1" i="1" dirty="0" smtClean="0">
              <a:solidFill>
                <a:srgbClr val="002060"/>
              </a:solidFill>
            </a:endParaRPr>
          </a:p>
          <a:p>
            <a:r>
              <a:rPr lang="de-DE" b="1" i="1" dirty="0" smtClean="0">
                <a:solidFill>
                  <a:srgbClr val="002060"/>
                </a:solidFill>
              </a:rPr>
              <a:t>Hendrik Leewe</a:t>
            </a:r>
          </a:p>
          <a:p>
            <a:r>
              <a:rPr lang="de-DE" b="1" i="1" dirty="0" smtClean="0">
                <a:solidFill>
                  <a:srgbClr val="002060"/>
                </a:solidFill>
              </a:rPr>
              <a:t>und </a:t>
            </a:r>
          </a:p>
          <a:p>
            <a:r>
              <a:rPr lang="de-DE" b="1" i="1" dirty="0" smtClean="0">
                <a:solidFill>
                  <a:srgbClr val="002060"/>
                </a:solidFill>
              </a:rPr>
              <a:t>Friedrich Held</a:t>
            </a:r>
            <a:endParaRPr lang="de-DE" b="1" i="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892480" cy="836712"/>
          </a:xfrm>
          <a:ln/>
        </p:spPr>
        <p:style>
          <a:lnRef idx="1">
            <a:schemeClr val="accent3"/>
          </a:lnRef>
          <a:fillRef idx="2">
            <a:schemeClr val="accent3"/>
          </a:fillRef>
          <a:effectRef idx="1">
            <a:schemeClr val="accent3"/>
          </a:effectRef>
          <a:fontRef idx="minor">
            <a:schemeClr val="dk1"/>
          </a:fontRef>
        </p:style>
        <p:txBody>
          <a:bodyPr anchor="t">
            <a:normAutofit/>
          </a:bodyPr>
          <a:lstStyle/>
          <a:p>
            <a:pPr algn="ctr"/>
            <a:r>
              <a:rPr lang="de-DE" u="sng" dirty="0" smtClean="0">
                <a:solidFill>
                  <a:schemeClr val="accent3"/>
                </a:solidFill>
              </a:rPr>
              <a:t>Folie 3:</a:t>
            </a:r>
            <a:r>
              <a:rPr lang="de-DE" dirty="0" smtClean="0">
                <a:solidFill>
                  <a:schemeClr val="accent3"/>
                </a:solidFill>
              </a:rPr>
              <a:t> </a:t>
            </a:r>
            <a:r>
              <a:rPr lang="de-DE" u="sng" dirty="0" smtClean="0">
                <a:solidFill>
                  <a:schemeClr val="accent3"/>
                </a:solidFill>
              </a:rPr>
              <a:t>Einleitung</a:t>
            </a:r>
            <a:endParaRPr lang="de-DE" u="sng" dirty="0">
              <a:solidFill>
                <a:schemeClr val="accent3"/>
              </a:solidFill>
            </a:endParaRPr>
          </a:p>
        </p:txBody>
      </p:sp>
      <p:sp>
        <p:nvSpPr>
          <p:cNvPr id="3" name="Inhaltsplatzhalter 2"/>
          <p:cNvSpPr>
            <a:spLocks noGrp="1"/>
          </p:cNvSpPr>
          <p:nvPr>
            <p:ph idx="1"/>
          </p:nvPr>
        </p:nvSpPr>
        <p:spPr>
          <a:xfrm>
            <a:off x="0" y="836712"/>
            <a:ext cx="8892480" cy="5760640"/>
          </a:xfrm>
          <a:solidFill>
            <a:schemeClr val="tx2">
              <a:lumMod val="10000"/>
              <a:lumOff val="90000"/>
            </a:schemeClr>
          </a:solidFill>
        </p:spPr>
        <p:txBody>
          <a:bodyPr>
            <a:normAutofit/>
          </a:bodyPr>
          <a:lstStyle/>
          <a:p>
            <a:r>
              <a:rPr lang="de-DE" sz="2600" b="1" dirty="0" smtClean="0">
                <a:solidFill>
                  <a:srgbClr val="002060"/>
                </a:solidFill>
              </a:rPr>
              <a:t>Bedeutung: Mykorrhiza kommt aus dem Alt- griechischen </a:t>
            </a:r>
            <a:r>
              <a:rPr lang="de-DE" sz="2600" b="1" i="1" dirty="0" err="1" smtClean="0">
                <a:solidFill>
                  <a:srgbClr val="002060"/>
                </a:solidFill>
              </a:rPr>
              <a:t>mykes</a:t>
            </a:r>
            <a:r>
              <a:rPr lang="de-DE" sz="2600" b="1" dirty="0" smtClean="0">
                <a:solidFill>
                  <a:srgbClr val="002060"/>
                </a:solidFill>
              </a:rPr>
              <a:t> ,,Pilz“ und </a:t>
            </a:r>
            <a:r>
              <a:rPr lang="de-DE" sz="2600" b="1" i="1" dirty="0" err="1" smtClean="0">
                <a:solidFill>
                  <a:srgbClr val="002060"/>
                </a:solidFill>
              </a:rPr>
              <a:t>rhiza</a:t>
            </a:r>
            <a:r>
              <a:rPr lang="de-DE" sz="2600" b="1" dirty="0" smtClean="0">
                <a:solidFill>
                  <a:srgbClr val="002060"/>
                </a:solidFill>
              </a:rPr>
              <a:t> ,,Wurzel“.</a:t>
            </a:r>
          </a:p>
          <a:p>
            <a:r>
              <a:rPr lang="de-DE" sz="2600" b="1" dirty="0" smtClean="0">
                <a:solidFill>
                  <a:srgbClr val="002060"/>
                </a:solidFill>
              </a:rPr>
              <a:t>Inwieweit sind Versuche im  konventionellen Landbau mit Mykorrhiza interessant?</a:t>
            </a:r>
          </a:p>
          <a:p>
            <a:pPr lvl="2"/>
            <a:r>
              <a:rPr lang="de-DE" dirty="0" smtClean="0">
                <a:solidFill>
                  <a:srgbClr val="002060"/>
                </a:solidFill>
              </a:rPr>
              <a:t>Auf nährstoffarmen, grenzwertigen Standorten könnte Mykorrhiza für einige Kulturpflanzen das Mittel der Wahl sein, um die Trockenheitsresistenz und die Nährstoffzufuhr indirekt abzusichern bzw. zu erhöhen.</a:t>
            </a:r>
            <a:endParaRPr lang="de-DE" sz="1900" dirty="0" smtClean="0">
              <a:solidFill>
                <a:srgbClr val="002060"/>
              </a:solidFill>
            </a:endParaRPr>
          </a:p>
          <a:p>
            <a:r>
              <a:rPr lang="de-DE" sz="2600" b="1" dirty="0" smtClean="0">
                <a:solidFill>
                  <a:srgbClr val="002060"/>
                </a:solidFill>
              </a:rPr>
              <a:t>Mit Mykorrhiza wurden Roggen, Weizen und Triticale in gebeizter sowie in ungebeizter Form, später auch Mais in Kombination mit  unterschiedlichen Unterfußdüngern geimpft.</a:t>
            </a:r>
          </a:p>
          <a:p>
            <a:pPr>
              <a:buNone/>
            </a:pP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496944" cy="134076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de-DE" i="1" u="sng" dirty="0" smtClean="0">
                <a:solidFill>
                  <a:schemeClr val="accent3"/>
                </a:solidFill>
              </a:rPr>
              <a:t>Folie 4:</a:t>
            </a:r>
            <a:r>
              <a:rPr lang="de-DE" i="1" dirty="0" smtClean="0">
                <a:solidFill>
                  <a:schemeClr val="accent3"/>
                </a:solidFill>
              </a:rPr>
              <a:t> </a:t>
            </a:r>
            <a:r>
              <a:rPr lang="de-DE" i="1" u="sng" dirty="0" smtClean="0">
                <a:solidFill>
                  <a:schemeClr val="accent3"/>
                </a:solidFill>
              </a:rPr>
              <a:t>Entwicklung und Alter der Mykorrhizen</a:t>
            </a:r>
            <a:endParaRPr lang="de-DE" i="1" u="sng" dirty="0">
              <a:solidFill>
                <a:schemeClr val="accent3"/>
              </a:solidFill>
            </a:endParaRPr>
          </a:p>
        </p:txBody>
      </p:sp>
      <p:pic>
        <p:nvPicPr>
          <p:cNvPr id="1026" name="Picture 2"/>
          <p:cNvPicPr>
            <a:picLocks noGrp="1" noChangeAspect="1" noChangeArrowheads="1"/>
          </p:cNvPicPr>
          <p:nvPr>
            <p:ph idx="1"/>
          </p:nvPr>
        </p:nvPicPr>
        <p:blipFill>
          <a:blip r:embed="rId3" cstate="print"/>
          <a:stretch>
            <a:fillRect/>
          </a:stretch>
        </p:blipFill>
        <p:spPr bwMode="auto">
          <a:xfrm>
            <a:off x="360980" y="1412776"/>
            <a:ext cx="8387484" cy="519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8640"/>
            <a:ext cx="9144000" cy="115212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de-DE" sz="3200" i="1" u="sng" dirty="0" smtClean="0">
                <a:solidFill>
                  <a:schemeClr val="accent3"/>
                </a:solidFill>
              </a:rPr>
              <a:t>Folie 5:</a:t>
            </a:r>
            <a:r>
              <a:rPr lang="de-DE" sz="3200" dirty="0" smtClean="0">
                <a:solidFill>
                  <a:schemeClr val="accent3"/>
                </a:solidFill>
              </a:rPr>
              <a:t> </a:t>
            </a:r>
            <a:r>
              <a:rPr lang="de-DE" sz="3200" i="1" u="sng" dirty="0" smtClean="0">
                <a:solidFill>
                  <a:schemeClr val="accent3"/>
                </a:solidFill>
              </a:rPr>
              <a:t>Anpassung der Mykorrhiza  an Landschaft und Kulturpflanzen</a:t>
            </a:r>
            <a:endParaRPr lang="de-DE" sz="3200" i="1" u="sng" dirty="0">
              <a:solidFill>
                <a:schemeClr val="accent3"/>
              </a:solidFill>
            </a:endParaRPr>
          </a:p>
        </p:txBody>
      </p:sp>
      <p:pic>
        <p:nvPicPr>
          <p:cNvPr id="4" name="Picture 22" descr="http://www.biologie.uni-hamburg.de/b-online/myco/bildi.jpg"/>
          <p:cNvPicPr>
            <a:picLocks noGrp="1" noChangeAspect="1" noChangeArrowheads="1"/>
          </p:cNvPicPr>
          <p:nvPr>
            <p:ph idx="1"/>
          </p:nvPr>
        </p:nvPicPr>
        <p:blipFill>
          <a:blip r:embed="rId3" cstate="print"/>
          <a:srcRect/>
          <a:stretch>
            <a:fillRect/>
          </a:stretch>
        </p:blipFill>
        <p:spPr bwMode="auto">
          <a:xfrm>
            <a:off x="0" y="1340768"/>
            <a:ext cx="9144000" cy="3841576"/>
          </a:xfrm>
          <a:prstGeom prst="rect">
            <a:avLst/>
          </a:prstGeom>
          <a:noFill/>
          <a:ln w="9525">
            <a:noFill/>
            <a:miter lim="800000"/>
            <a:headEnd/>
            <a:tailEnd/>
          </a:ln>
        </p:spPr>
      </p:pic>
      <p:sp>
        <p:nvSpPr>
          <p:cNvPr id="6" name="Rechteck 5"/>
          <p:cNvSpPr/>
          <p:nvPr/>
        </p:nvSpPr>
        <p:spPr>
          <a:xfrm>
            <a:off x="0" y="4797152"/>
            <a:ext cx="9144000" cy="1477328"/>
          </a:xfrm>
          <a:prstGeom prst="rect">
            <a:avLst/>
          </a:prstGeom>
          <a:solidFill>
            <a:schemeClr val="tx1"/>
          </a:solidFill>
        </p:spPr>
        <p:txBody>
          <a:bodyPr wrap="square">
            <a:spAutoFit/>
          </a:bodyPr>
          <a:lstStyle/>
          <a:p>
            <a:pPr>
              <a:defRPr/>
            </a:pPr>
            <a:r>
              <a:rPr lang="de-DE" dirty="0" smtClean="0">
                <a:solidFill>
                  <a:schemeClr val="bg1"/>
                </a:solidFill>
              </a:rPr>
              <a:t>In dieser Landschaft sind mindestens drei verschiedene </a:t>
            </a:r>
            <a:r>
              <a:rPr lang="de-DE" dirty="0" err="1" smtClean="0">
                <a:solidFill>
                  <a:schemeClr val="bg1"/>
                </a:solidFill>
                <a:hlinkClick r:id="rId4"/>
              </a:rPr>
              <a:t>Mykorrhiza</a:t>
            </a:r>
            <a:r>
              <a:rPr lang="de-DE" dirty="0" err="1" smtClean="0">
                <a:solidFill>
                  <a:schemeClr val="bg1"/>
                </a:solidFill>
              </a:rPr>
              <a:t>typen</a:t>
            </a:r>
            <a:r>
              <a:rPr lang="de-DE" dirty="0" smtClean="0">
                <a:solidFill>
                  <a:schemeClr val="bg1"/>
                </a:solidFill>
              </a:rPr>
              <a:t>  vertreten: Die </a:t>
            </a:r>
            <a:r>
              <a:rPr lang="de-DE" dirty="0" smtClean="0">
                <a:solidFill>
                  <a:schemeClr val="bg1"/>
                </a:solidFill>
                <a:hlinkClick r:id="rId5"/>
              </a:rPr>
              <a:t>Arbuskuläre Mykorrhiza</a:t>
            </a:r>
            <a:r>
              <a:rPr lang="de-DE" dirty="0" smtClean="0">
                <a:solidFill>
                  <a:schemeClr val="bg1"/>
                </a:solidFill>
              </a:rPr>
              <a:t> bei den Gräsern im Vordergrund, die </a:t>
            </a:r>
            <a:r>
              <a:rPr lang="de-DE" dirty="0" smtClean="0">
                <a:solidFill>
                  <a:schemeClr val="bg1"/>
                </a:solidFill>
                <a:hlinkClick r:id="rId6"/>
              </a:rPr>
              <a:t>Ektomykorrhiza</a:t>
            </a:r>
            <a:r>
              <a:rPr lang="de-DE" dirty="0" smtClean="0">
                <a:solidFill>
                  <a:schemeClr val="bg1"/>
                </a:solidFill>
              </a:rPr>
              <a:t> bei den verschiedenen Bäumen und die </a:t>
            </a:r>
            <a:r>
              <a:rPr lang="de-DE" dirty="0" err="1" smtClean="0">
                <a:solidFill>
                  <a:schemeClr val="bg1"/>
                </a:solidFill>
                <a:hlinkClick r:id="rId7"/>
              </a:rPr>
              <a:t>Ericoide</a:t>
            </a:r>
            <a:r>
              <a:rPr lang="de-DE" dirty="0" smtClean="0">
                <a:solidFill>
                  <a:schemeClr val="bg1"/>
                </a:solidFill>
                <a:hlinkClick r:id="rId7"/>
              </a:rPr>
              <a:t> Mykorrhiza</a:t>
            </a:r>
            <a:r>
              <a:rPr lang="de-DE" dirty="0" smtClean="0">
                <a:solidFill>
                  <a:schemeClr val="bg1"/>
                </a:solidFill>
              </a:rPr>
              <a:t> bei verschiedenen </a:t>
            </a:r>
            <a:r>
              <a:rPr lang="de-DE" dirty="0" err="1" smtClean="0">
                <a:solidFill>
                  <a:schemeClr val="bg1"/>
                </a:solidFill>
                <a:hlinkClick r:id="rId8"/>
              </a:rPr>
              <a:t>Ericaceen</a:t>
            </a:r>
            <a:r>
              <a:rPr lang="de-DE" dirty="0" smtClean="0">
                <a:solidFill>
                  <a:schemeClr val="bg1"/>
                </a:solidFill>
              </a:rPr>
              <a:t> (z.B. der Heidelbeere) im Wald im Hintergrund.</a:t>
            </a:r>
            <a:endParaRPr lang="de-DE" dirty="0">
              <a:solidFill>
                <a:schemeClr val="bg1"/>
              </a:solidFill>
            </a:endParaRPr>
          </a:p>
        </p:txBody>
      </p:sp>
      <p:sp>
        <p:nvSpPr>
          <p:cNvPr id="7" name="Textfeld 6"/>
          <p:cNvSpPr txBox="1"/>
          <p:nvPr/>
        </p:nvSpPr>
        <p:spPr>
          <a:xfrm>
            <a:off x="0" y="6211669"/>
            <a:ext cx="9144000" cy="646331"/>
          </a:xfrm>
          <a:prstGeom prst="rect">
            <a:avLst/>
          </a:prstGeom>
          <a:solidFill>
            <a:schemeClr val="bg1"/>
          </a:solidFill>
          <a:ln>
            <a:solidFill>
              <a:srgbClr val="293732"/>
            </a:solidFill>
          </a:ln>
        </p:spPr>
        <p:txBody>
          <a:bodyPr wrap="square" rtlCol="0">
            <a:spAutoFit/>
          </a:bodyPr>
          <a:lstStyle/>
          <a:p>
            <a:r>
              <a:rPr lang="de-DE" altLang="de-DE" dirty="0" smtClean="0">
                <a:hlinkClick r:id="rId9"/>
              </a:rPr>
              <a:t>Quelle: http://www.biologie.uni-hamburg.de/b-online/myco/index.html</a:t>
            </a:r>
            <a:r>
              <a:rPr lang="de-DE" altLang="de-DE" dirty="0" smtClean="0"/>
              <a:t> </a:t>
            </a:r>
          </a:p>
          <a:p>
            <a:r>
              <a:rPr lang="de-DE" altLang="de-DE" b="1" dirty="0" smtClean="0">
                <a:solidFill>
                  <a:srgbClr val="002060"/>
                </a:solidFill>
              </a:rPr>
              <a:t>01.09.13, 21.00 Uhr</a:t>
            </a:r>
            <a:endParaRPr lang="de-DE" altLang="de-DE"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496944" cy="100811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de-DE" sz="2800" i="1" u="sng" dirty="0" smtClean="0">
                <a:solidFill>
                  <a:schemeClr val="accent3"/>
                </a:solidFill>
              </a:rPr>
              <a:t>Folie 6:</a:t>
            </a:r>
            <a:r>
              <a:rPr lang="de-DE" sz="2800" dirty="0" smtClean="0">
                <a:solidFill>
                  <a:schemeClr val="accent3"/>
                </a:solidFill>
              </a:rPr>
              <a:t> </a:t>
            </a:r>
            <a:r>
              <a:rPr lang="de-DE" sz="2800" i="1" u="sng" dirty="0" smtClean="0">
                <a:solidFill>
                  <a:schemeClr val="accent3"/>
                </a:solidFill>
              </a:rPr>
              <a:t>In welche Haupt-Mykorrhiza-Typen unterscheiden wir?</a:t>
            </a:r>
            <a:endParaRPr lang="de-DE" sz="2800" i="1" u="sng" dirty="0">
              <a:solidFill>
                <a:schemeClr val="accent3"/>
              </a:solidFill>
            </a:endParaRPr>
          </a:p>
        </p:txBody>
      </p:sp>
      <p:pic>
        <p:nvPicPr>
          <p:cNvPr id="4" name="Picture 2" descr="Mykorrhiza"/>
          <p:cNvPicPr>
            <a:picLocks noGrp="1" noChangeAspect="1" noChangeArrowheads="1"/>
          </p:cNvPicPr>
          <p:nvPr>
            <p:ph idx="1"/>
          </p:nvPr>
        </p:nvPicPr>
        <p:blipFill>
          <a:blip r:embed="rId3" cstate="print"/>
          <a:stretch>
            <a:fillRect/>
          </a:stretch>
        </p:blipFill>
        <p:spPr bwMode="auto">
          <a:xfrm>
            <a:off x="1763688" y="1340768"/>
            <a:ext cx="5832648"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26876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de-DE" i="1" u="sng" dirty="0" smtClean="0">
                <a:solidFill>
                  <a:srgbClr val="002060"/>
                </a:solidFill>
              </a:rPr>
              <a:t>Folie 7:</a:t>
            </a:r>
            <a:r>
              <a:rPr lang="de-DE" i="1" dirty="0" smtClean="0">
                <a:solidFill>
                  <a:srgbClr val="002060"/>
                </a:solidFill>
              </a:rPr>
              <a:t> </a:t>
            </a:r>
            <a:r>
              <a:rPr lang="de-DE" i="1" u="sng" dirty="0" smtClean="0">
                <a:solidFill>
                  <a:srgbClr val="002060"/>
                </a:solidFill>
              </a:rPr>
              <a:t>Symbiose zwischen Mykorrhiza und Kulturpflanze</a:t>
            </a:r>
            <a:endParaRPr lang="de-DE" i="1" u="sng" dirty="0">
              <a:solidFill>
                <a:srgbClr val="002060"/>
              </a:solidFill>
            </a:endParaRPr>
          </a:p>
        </p:txBody>
      </p:sp>
      <p:pic>
        <p:nvPicPr>
          <p:cNvPr id="5" name="Picture 67" descr="C:\Users\Held\Pictures\2013-01-14\2013-09-01 Mykorrhiza 01.09.13\1-Mykorrhiza 01.09.13 026.JPG"/>
          <p:cNvPicPr>
            <a:picLocks noGrp="1" noChangeAspect="1" noChangeArrowheads="1"/>
          </p:cNvPicPr>
          <p:nvPr>
            <p:ph idx="1"/>
          </p:nvPr>
        </p:nvPicPr>
        <p:blipFill>
          <a:blip r:embed="rId3" cstate="print"/>
          <a:stretch>
            <a:fillRect/>
          </a:stretch>
        </p:blipFill>
        <p:spPr bwMode="auto">
          <a:xfrm>
            <a:off x="323528" y="1268760"/>
            <a:ext cx="8496944" cy="5589240"/>
          </a:xfrm>
          <a:prstGeom prst="rect">
            <a:avLst/>
          </a:prstGeom>
        </p:spPr>
        <p:style>
          <a:lnRef idx="1">
            <a:schemeClr val="accent3"/>
          </a:lnRef>
          <a:fillRef idx="2">
            <a:schemeClr val="accent3"/>
          </a:fillRef>
          <a:effectRef idx="1">
            <a:schemeClr val="accent3"/>
          </a:effectRef>
          <a:fontRef idx="minor">
            <a:schemeClr val="dk1"/>
          </a:fontRef>
        </p:style>
      </p:pic>
      <p:sp>
        <p:nvSpPr>
          <p:cNvPr id="4" name="Ellipse 3"/>
          <p:cNvSpPr/>
          <p:nvPr/>
        </p:nvSpPr>
        <p:spPr>
          <a:xfrm>
            <a:off x="6516216" y="1700808"/>
            <a:ext cx="432048" cy="4320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1268760"/>
            <a:ext cx="9144000" cy="21602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6021288"/>
            <a:ext cx="9144000" cy="288032"/>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1484784"/>
            <a:ext cx="323528" cy="537321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8820472" y="1484784"/>
            <a:ext cx="323528" cy="537321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496944" cy="1051560"/>
          </a:xfrm>
          <a:solidFill>
            <a:schemeClr val="bg1"/>
          </a:solidFill>
        </p:spPr>
        <p:txBody>
          <a:bodyPr>
            <a:normAutofit fontScale="90000"/>
          </a:bodyPr>
          <a:lstStyle/>
          <a:p>
            <a:pPr algn="ctr"/>
            <a:r>
              <a:rPr lang="de-DE" i="1" u="sng" dirty="0" smtClean="0">
                <a:solidFill>
                  <a:schemeClr val="accent3"/>
                </a:solidFill>
              </a:rPr>
              <a:t>Folie 8:</a:t>
            </a:r>
            <a:r>
              <a:rPr lang="de-DE" i="1" dirty="0" smtClean="0">
                <a:solidFill>
                  <a:schemeClr val="accent3"/>
                </a:solidFill>
              </a:rPr>
              <a:t> </a:t>
            </a:r>
            <a:r>
              <a:rPr lang="de-DE" u="sng" dirty="0" smtClean="0">
                <a:solidFill>
                  <a:srgbClr val="002060"/>
                </a:solidFill>
              </a:rPr>
              <a:t>Möglichkeiten, Kulturen mit Mykorrhiza anzureichern</a:t>
            </a:r>
            <a:endParaRPr lang="de-DE" u="sng" dirty="0">
              <a:solidFill>
                <a:srgbClr val="002060"/>
              </a:solidFill>
            </a:endParaRPr>
          </a:p>
        </p:txBody>
      </p:sp>
      <p:sp>
        <p:nvSpPr>
          <p:cNvPr id="3" name="Inhaltsplatzhalter 2"/>
          <p:cNvSpPr>
            <a:spLocks noGrp="1"/>
          </p:cNvSpPr>
          <p:nvPr>
            <p:ph idx="1"/>
          </p:nvPr>
        </p:nvSpPr>
        <p:spPr>
          <a:xfrm>
            <a:off x="971600" y="1196752"/>
            <a:ext cx="7239000" cy="4339864"/>
          </a:xfrm>
        </p:spPr>
        <p:txBody>
          <a:bodyPr>
            <a:normAutofit fontScale="92500"/>
          </a:bodyPr>
          <a:lstStyle/>
          <a:p>
            <a:pPr marL="514350" indent="-514350">
              <a:buAutoNum type="arabicPeriod"/>
            </a:pPr>
            <a:r>
              <a:rPr lang="de-DE" dirty="0" smtClean="0"/>
              <a:t>Direkte Impfung des Samenkorns mit gekauftem Mykorrhiza-Impf-Pulver</a:t>
            </a:r>
          </a:p>
          <a:p>
            <a:pPr marL="514350" indent="-514350">
              <a:buAutoNum type="arabicPeriod"/>
            </a:pPr>
            <a:r>
              <a:rPr lang="de-DE" dirty="0" smtClean="0"/>
              <a:t>Direkte Impfung des Samenkorns mit selbst produziertem Impfstoff</a:t>
            </a:r>
          </a:p>
          <a:p>
            <a:pPr marL="514350" indent="-514350">
              <a:buAutoNum type="arabicPeriod"/>
            </a:pPr>
            <a:r>
              <a:rPr lang="de-DE" dirty="0" smtClean="0"/>
              <a:t>Indirekte Impfung der Kulturen mit gekaufter Impfstoffdüngung</a:t>
            </a:r>
          </a:p>
          <a:p>
            <a:pPr marL="514350" indent="-514350">
              <a:buAutoNum type="arabicPeriod"/>
            </a:pPr>
            <a:r>
              <a:rPr lang="de-DE" dirty="0" smtClean="0"/>
              <a:t>Impfung der Ackerkulturen durch mykorrhizierende Zwischenfrüchte und ausschließlichem Anbau von mykorrhizierenden Hauptfrüchten</a:t>
            </a:r>
          </a:p>
        </p:txBody>
      </p:sp>
      <p:sp>
        <p:nvSpPr>
          <p:cNvPr id="4" name="Textfeld 3"/>
          <p:cNvSpPr txBox="1"/>
          <p:nvPr/>
        </p:nvSpPr>
        <p:spPr>
          <a:xfrm>
            <a:off x="467544" y="5445224"/>
            <a:ext cx="8280920" cy="1015663"/>
          </a:xfrm>
          <a:prstGeom prst="rect">
            <a:avLst/>
          </a:prstGeom>
          <a:solidFill>
            <a:schemeClr val="bg1"/>
          </a:solidFill>
          <a:ln w="57150">
            <a:solidFill>
              <a:srgbClr val="FF0000"/>
            </a:solidFill>
          </a:ln>
        </p:spPr>
        <p:txBody>
          <a:bodyPr wrap="square" rtlCol="0">
            <a:spAutoFit/>
          </a:bodyPr>
          <a:lstStyle/>
          <a:p>
            <a:r>
              <a:rPr lang="de-DE" sz="2000" b="1" dirty="0" smtClean="0"/>
              <a:t>Wir entschieden uns bei den letzten Versuchen für die erste Möglichkeit, da uns hier die Infizierung der Kulturpflanzen mit Mykorrhiza am sichersten erschien. </a:t>
            </a:r>
            <a:endParaRPr lang="de-DE"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496944" cy="102072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de-DE" sz="3200" i="1" u="sng" dirty="0" smtClean="0">
                <a:solidFill>
                  <a:schemeClr val="accent3"/>
                </a:solidFill>
              </a:rPr>
              <a:t>Folie 9</a:t>
            </a:r>
            <a:r>
              <a:rPr lang="de-DE" sz="3200" dirty="0" smtClean="0">
                <a:solidFill>
                  <a:schemeClr val="accent3"/>
                </a:solidFill>
              </a:rPr>
              <a:t>: </a:t>
            </a:r>
            <a:r>
              <a:rPr lang="de-DE" sz="3200" i="1" u="sng" dirty="0" smtClean="0">
                <a:solidFill>
                  <a:schemeClr val="accent3"/>
                </a:solidFill>
              </a:rPr>
              <a:t>Versuchsbeschreibung und Vorbereitung Teil A</a:t>
            </a:r>
            <a:endParaRPr lang="de-DE" sz="3200" i="1" u="sng" dirty="0">
              <a:solidFill>
                <a:schemeClr val="accent3"/>
              </a:solidFill>
            </a:endParaRPr>
          </a:p>
        </p:txBody>
      </p:sp>
      <p:sp>
        <p:nvSpPr>
          <p:cNvPr id="3" name="Inhaltsplatzhalter 2"/>
          <p:cNvSpPr>
            <a:spLocks noGrp="1"/>
          </p:cNvSpPr>
          <p:nvPr>
            <p:ph idx="1"/>
          </p:nvPr>
        </p:nvSpPr>
        <p:spPr>
          <a:xfrm>
            <a:off x="323528" y="1097360"/>
            <a:ext cx="8496944" cy="5760640"/>
          </a:xfrm>
          <a:solidFill>
            <a:schemeClr val="bg1">
              <a:lumMod val="85000"/>
            </a:schemeClr>
          </a:solidFill>
        </p:spPr>
        <p:txBody>
          <a:bodyPr>
            <a:noAutofit/>
          </a:bodyPr>
          <a:lstStyle/>
          <a:p>
            <a:r>
              <a:rPr lang="de-DE" sz="2400" dirty="0" smtClean="0">
                <a:solidFill>
                  <a:srgbClr val="002060"/>
                </a:solidFill>
                <a:latin typeface="Calibri" pitchFamily="34" charset="0"/>
              </a:rPr>
              <a:t>Dodesheide: Anfang November 2014 wurden 24 Pflanzkästen mit gemischtem, humosem Sandboden befüllt. In den Kästen wurden Roggen, Triticale und Weizen ausgesät. </a:t>
            </a:r>
          </a:p>
          <a:p>
            <a:r>
              <a:rPr lang="de-DE" sz="2400" dirty="0" smtClean="0">
                <a:solidFill>
                  <a:srgbClr val="002060"/>
                </a:solidFill>
                <a:latin typeface="Calibri" pitchFamily="34" charset="0"/>
              </a:rPr>
              <a:t>Anlage der Varianten mit je 1 Wiederholung:                                A) Getreide ohne Beize u. ohne Mykorrhiza,                                  B) Getreide ohne Beize mit Mykorrhiza,                                          C) Getreide mit Beize ohne Mykorrhiza,                                          D) Getreide mit Beize mit Mykorrhiza</a:t>
            </a:r>
          </a:p>
          <a:p>
            <a:r>
              <a:rPr lang="de-DE" sz="2400" dirty="0" smtClean="0">
                <a:solidFill>
                  <a:srgbClr val="002060"/>
                </a:solidFill>
                <a:latin typeface="Calibri" pitchFamily="34" charset="0"/>
              </a:rPr>
              <a:t>Ab 13.01.2015 Mikroskopische Betrachtung der Wurzelbilder</a:t>
            </a:r>
          </a:p>
          <a:p>
            <a:r>
              <a:rPr lang="de-DE" sz="2400" dirty="0" smtClean="0">
                <a:solidFill>
                  <a:srgbClr val="002060"/>
                </a:solidFill>
                <a:latin typeface="Calibri" pitchFamily="34" charset="0"/>
              </a:rPr>
              <a:t>Andüngung des Getreides am 17.03.15 mit 100 kg N/ha</a:t>
            </a:r>
          </a:p>
          <a:p>
            <a:r>
              <a:rPr lang="de-DE" sz="2400" dirty="0" smtClean="0">
                <a:solidFill>
                  <a:srgbClr val="002060"/>
                </a:solidFill>
                <a:latin typeface="Calibri" pitchFamily="34" charset="0"/>
              </a:rPr>
              <a:t>Am 12. Mai wurden die Kästen aufgrund sehr hoher Temperaturen von über 40 °C aus dem Gewächshaus nach draußen gestellt und begutachtet. Die Beregnung wurde von 1 x täglich auf 4 x täglich umgestellt. Ebenso wurde wiederholt Unkraut gejätet.</a:t>
            </a:r>
          </a:p>
          <a:p>
            <a:endParaRPr lang="de-DE" sz="1800" dirty="0" smtClean="0">
              <a:latin typeface="Calibri" pitchFamily="34" charset="0"/>
            </a:endParaRPr>
          </a:p>
          <a:p>
            <a:pPr>
              <a:buNone/>
            </a:pPr>
            <a:endParaRPr lang="de-DE" sz="1800" dirty="0" smtClean="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nymed">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anym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2869</Words>
  <Application>Microsoft Office PowerPoint</Application>
  <PresentationFormat>Bildschirmpräsentation (4:3)</PresentationFormat>
  <Paragraphs>565</Paragraphs>
  <Slides>28</Slides>
  <Notes>28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Ganymed</vt:lpstr>
      <vt:lpstr>PowerPoint-Präsentation</vt:lpstr>
      <vt:lpstr>Folie 2: Gliederung </vt:lpstr>
      <vt:lpstr>Folie 3: Einleitung</vt:lpstr>
      <vt:lpstr>Folie 4: Entwicklung und Alter der Mykorrhizen</vt:lpstr>
      <vt:lpstr>Folie 5: Anpassung der Mykorrhiza  an Landschaft und Kulturpflanzen</vt:lpstr>
      <vt:lpstr>Folie 6: In welche Haupt-Mykorrhiza-Typen unterscheiden wir?</vt:lpstr>
      <vt:lpstr>Folie 7: Symbiose zwischen Mykorrhiza und Kulturpflanze</vt:lpstr>
      <vt:lpstr>Folie 8: Möglichkeiten, Kulturen mit Mykorrhiza anzureichern</vt:lpstr>
      <vt:lpstr>Folie 9: Versuchsbeschreibung und Vorbereitung Teil A</vt:lpstr>
      <vt:lpstr>Folie 10: Versuchsbeschreibung und Vorbereitung Teil B</vt:lpstr>
      <vt:lpstr>Folie 11: Befüllung und Fertigstellung der Aussaatkästen Teil A</vt:lpstr>
      <vt:lpstr>Folie 12: Befüllung und Fertig- stellung der Aussaatkästen und Impfung des Saatgutes Teil B</vt:lpstr>
      <vt:lpstr>PowerPoint-Präsentation</vt:lpstr>
      <vt:lpstr>PowerPoint-Präsentation</vt:lpstr>
      <vt:lpstr>Folie 15: Erste Versuchsergebnisse Beurteilung des Getreides am 12.05.15</vt:lpstr>
      <vt:lpstr>PowerPoint-Präsentation</vt:lpstr>
      <vt:lpstr>PowerPoint-Präsentation</vt:lpstr>
      <vt:lpstr>Folie 18: Erste Versuchsergebnisse     Vergleich von gebeiztem Roggen  mit und ohne Mykorrhiza am 13.01.2015 </vt:lpstr>
      <vt:lpstr> Folie 19: Vergleich zwischen ungebeiztem  Roggen mit und ohne Mykorrhiza</vt:lpstr>
      <vt:lpstr>PowerPoint-Präsentation</vt:lpstr>
      <vt:lpstr>PowerPoint-Präsentation</vt:lpstr>
      <vt:lpstr>PowerPoint-Präsentation</vt:lpstr>
      <vt:lpstr>PowerPoint-Präsentation</vt:lpstr>
      <vt:lpstr>PowerPoint-Präsentation</vt:lpstr>
      <vt:lpstr>PowerPoint-Präsentation</vt:lpstr>
      <vt:lpstr>Folie 26: Zusammenfassung</vt:lpstr>
      <vt:lpstr>Folie 27: Zusammenfassung</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Mykorrhiza im konventionellen Landbau auf der Spur</dc:title>
  <dc:creator>Hendrea</dc:creator>
  <cp:lastModifiedBy>Janke</cp:lastModifiedBy>
  <cp:revision>531</cp:revision>
  <dcterms:created xsi:type="dcterms:W3CDTF">2015-03-15T15:37:05Z</dcterms:created>
  <dcterms:modified xsi:type="dcterms:W3CDTF">2015-11-02T17:08:08Z</dcterms:modified>
</cp:coreProperties>
</file>